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92" r:id="rId3"/>
    <p:sldId id="265" r:id="rId4"/>
    <p:sldId id="280" r:id="rId5"/>
    <p:sldId id="284" r:id="rId6"/>
    <p:sldId id="267" r:id="rId7"/>
    <p:sldId id="300" r:id="rId8"/>
    <p:sldId id="302" r:id="rId9"/>
    <p:sldId id="291" r:id="rId10"/>
    <p:sldId id="303" r:id="rId11"/>
    <p:sldId id="293" r:id="rId12"/>
    <p:sldId id="304" r:id="rId13"/>
    <p:sldId id="305" r:id="rId14"/>
    <p:sldId id="298" r:id="rId15"/>
    <p:sldId id="297" r:id="rId16"/>
    <p:sldId id="294" r:id="rId17"/>
    <p:sldId id="26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A5D7D5"/>
    <a:srgbClr val="F9F8E8"/>
    <a:srgbClr val="E84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60"/>
  </p:normalViewPr>
  <p:slideViewPr>
    <p:cSldViewPr snapToGrid="0" snapToObjects="1">
      <p:cViewPr varScale="1">
        <p:scale>
          <a:sx n="69" d="100"/>
          <a:sy n="69" d="100"/>
        </p:scale>
        <p:origin x="942" y="66"/>
      </p:cViewPr>
      <p:guideLst>
        <p:guide orient="horz" pos="2160"/>
        <p:guide pos="2880"/>
      </p:guideLst>
    </p:cSldViewPr>
  </p:slideViewPr>
  <p:notesTextViewPr>
    <p:cViewPr>
      <p:scale>
        <a:sx n="100" d="100"/>
        <a:sy n="100" d="100"/>
      </p:scale>
      <p:origin x="0" y="-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sl-SI"/>
              <a:t>DEATH MASKS BY PROFESSION</a:t>
            </a:r>
            <a:endParaRPr lang="en-GB"/>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dk1">
                  <a:tint val="885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8A0-42D4-8CB6-0506E7F7C555}"/>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8A0-42D4-8CB6-0506E7F7C555}"/>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38A0-42D4-8CB6-0506E7F7C555}"/>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38A0-42D4-8CB6-0506E7F7C555}"/>
              </c:ext>
            </c:extLst>
          </c:dPt>
          <c:dPt>
            <c:idx val="4"/>
            <c:bubble3D val="0"/>
            <c:spPr>
              <a:solidFill>
                <a:schemeClr val="dk1">
                  <a:tint val="3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38A0-42D4-8CB6-0506E7F7C555}"/>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dk1">
                          <a:tint val="88500"/>
                        </a:schemeClr>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dk1">
                          <a:tint val="55000"/>
                        </a:schemeClr>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dk1">
                          <a:tint val="75000"/>
                        </a:schemeClr>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dk1">
                          <a:tint val="98500"/>
                        </a:schemeClr>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dk1">
                          <a:tint val="30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'sept 2017'!$C$6:$C$10</c:f>
              <c:strCache>
                <c:ptCount val="5"/>
                <c:pt idx="0">
                  <c:v>artists</c:v>
                </c:pt>
                <c:pt idx="1">
                  <c:v>scientists</c:v>
                </c:pt>
                <c:pt idx="2">
                  <c:v>politicians</c:v>
                </c:pt>
                <c:pt idx="3">
                  <c:v>n.n.</c:v>
                </c:pt>
                <c:pt idx="4">
                  <c:v>rest</c:v>
                </c:pt>
              </c:strCache>
            </c:strRef>
          </c:cat>
          <c:val>
            <c:numRef>
              <c:f>'sept 2017'!$D$6:$D$10</c:f>
              <c:numCache>
                <c:formatCode>General</c:formatCode>
                <c:ptCount val="5"/>
                <c:pt idx="0">
                  <c:v>72</c:v>
                </c:pt>
                <c:pt idx="1">
                  <c:v>10</c:v>
                </c:pt>
                <c:pt idx="2">
                  <c:v>5</c:v>
                </c:pt>
                <c:pt idx="3">
                  <c:v>8</c:v>
                </c:pt>
                <c:pt idx="4">
                  <c:v>5</c:v>
                </c:pt>
              </c:numCache>
            </c:numRef>
          </c:val>
          <c:extLst xmlns:c16r2="http://schemas.microsoft.com/office/drawing/2015/06/chart">
            <c:ext xmlns:c16="http://schemas.microsoft.com/office/drawing/2014/chart" uri="{C3380CC4-5D6E-409C-BE32-E72D297353CC}">
              <c16:uniqueId val="{0000000A-38A0-42D4-8CB6-0506E7F7C55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sl-SI"/>
              <a:t>BY NATIONALITY</a:t>
            </a:r>
            <a:endParaRPr lang="en-GB"/>
          </a:p>
        </c:rich>
      </c:tx>
      <c:layout>
        <c:manualLayout>
          <c:xMode val="edge"/>
          <c:yMode val="edge"/>
          <c:x val="0.57799300087489058"/>
          <c:y val="2.777777777777777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dk1">
                  <a:tint val="88500"/>
                </a:schemeClr>
              </a:solidFill>
              <a:ln>
                <a:noFill/>
              </a:ln>
              <a:effectLst>
                <a:outerShdw blurRad="63500" sx="102000" sy="102000" algn="ctr" rotWithShape="0">
                  <a:prstClr val="black">
                    <a:alpha val="20000"/>
                  </a:prstClr>
                </a:outerShdw>
              </a:effectLst>
            </c:spPr>
          </c:dPt>
          <c:dPt>
            <c:idx val="1"/>
            <c:bubble3D val="0"/>
            <c:spPr>
              <a:solidFill>
                <a:schemeClr val="dk1">
                  <a:tint val="55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dk1">
                          <a:tint val="88500"/>
                        </a:schemeClr>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dk1">
                          <a:tint val="55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'sept 2017'!$C$40:$C$41</c:f>
              <c:strCache>
                <c:ptCount val="2"/>
                <c:pt idx="0">
                  <c:v>Slovenes</c:v>
                </c:pt>
                <c:pt idx="1">
                  <c:v>Other</c:v>
                </c:pt>
              </c:strCache>
            </c:strRef>
          </c:cat>
          <c:val>
            <c:numRef>
              <c:f>'sept 2017'!$D$40:$D$41</c:f>
              <c:numCache>
                <c:formatCode>General</c:formatCode>
                <c:ptCount val="2"/>
                <c:pt idx="0">
                  <c:v>60</c:v>
                </c:pt>
                <c:pt idx="1">
                  <c:v>5</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5CBB0-A8CD-4110-8244-F54AC5738DD0}" type="datetimeFigureOut">
              <a:rPr lang="sl-SI" smtClean="0"/>
              <a:t>22. 09. 2017</a:t>
            </a:fld>
            <a:endParaRPr lang="sl-S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B3989-C74C-4949-A8EE-FC469D275C01}" type="slidenum">
              <a:rPr lang="sl-SI" smtClean="0"/>
              <a:t>‹#›</a:t>
            </a:fld>
            <a:endParaRPr lang="sl-SI"/>
          </a:p>
        </p:txBody>
      </p:sp>
    </p:spTree>
    <p:extLst>
      <p:ext uri="{BB962C8B-B14F-4D97-AF65-F5344CB8AC3E}">
        <p14:creationId xmlns:p14="http://schemas.microsoft.com/office/powerpoint/2010/main" val="1631238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Tukaj kolege spomnimo, da se ukvarjamo s posmrtnimi maskami v slovenskih javnih zbirkah.</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2</a:t>
            </a:fld>
            <a:endParaRPr lang="sl-SI"/>
          </a:p>
        </p:txBody>
      </p:sp>
    </p:spTree>
    <p:extLst>
      <p:ext uri="{BB962C8B-B14F-4D97-AF65-F5344CB8AC3E}">
        <p14:creationId xmlns:p14="http://schemas.microsoft.com/office/powerpoint/2010/main" val="1551941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Razložimo, da nas je zanima odnos MED POSAMEZNIKI</a:t>
            </a:r>
            <a:r>
              <a:rPr lang="sl-SI" baseline="0" dirty="0"/>
              <a:t> (</a:t>
            </a:r>
            <a:r>
              <a:rPr lang="sl-SI" baseline="0" dirty="0" err="1"/>
              <a:t>experts</a:t>
            </a:r>
            <a:r>
              <a:rPr lang="sl-SI" baseline="0" dirty="0"/>
              <a:t>), INSTITUCIJAMI in OBČINSTVI (kako jih doseči in v kakšnem </a:t>
            </a:r>
            <a:r>
              <a:rPr lang="sl-SI" baseline="0" dirty="0" err="1"/>
              <a:t>bubblu</a:t>
            </a:r>
            <a:r>
              <a:rPr lang="sl-SI" baseline="0" dirty="0"/>
              <a:t> se pravzaprav nahajamo)</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12</a:t>
            </a:fld>
            <a:endParaRPr lang="sl-SI"/>
          </a:p>
        </p:txBody>
      </p:sp>
    </p:spTree>
    <p:extLst>
      <p:ext uri="{BB962C8B-B14F-4D97-AF65-F5344CB8AC3E}">
        <p14:creationId xmlns:p14="http://schemas.microsoft.com/office/powerpoint/2010/main" val="1403421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 evropske perspektive se spustimo na nivo konkretne CCP </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13</a:t>
            </a:fld>
            <a:endParaRPr lang="sl-SI"/>
          </a:p>
        </p:txBody>
      </p:sp>
    </p:spTree>
    <p:extLst>
      <p:ext uri="{BB962C8B-B14F-4D97-AF65-F5344CB8AC3E}">
        <p14:creationId xmlns:p14="http://schemas.microsoft.com/office/powerpoint/2010/main" val="157936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Poveš, kdo je </a:t>
            </a:r>
            <a:r>
              <a:rPr lang="sl-SI" dirty="0" err="1"/>
              <a:t>majster</a:t>
            </a:r>
            <a:r>
              <a:rPr lang="sl-SI" baseline="0" dirty="0"/>
              <a:t> in kolk jih je že odlil</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15</a:t>
            </a:fld>
            <a:endParaRPr lang="sl-SI"/>
          </a:p>
        </p:txBody>
      </p:sp>
    </p:spTree>
    <p:extLst>
      <p:ext uri="{BB962C8B-B14F-4D97-AF65-F5344CB8AC3E}">
        <p14:creationId xmlns:p14="http://schemas.microsoft.com/office/powerpoint/2010/main" val="3803310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Tukaj povemo, kaj nas zanima predebatirat</a:t>
            </a:r>
            <a:r>
              <a:rPr lang="sl-SI" baseline="0" dirty="0"/>
              <a:t> na delavnicah (in malo provociramo).</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16</a:t>
            </a:fld>
            <a:endParaRPr lang="sl-SI"/>
          </a:p>
        </p:txBody>
      </p:sp>
    </p:spTree>
    <p:extLst>
      <p:ext uri="{BB962C8B-B14F-4D97-AF65-F5344CB8AC3E}">
        <p14:creationId xmlns:p14="http://schemas.microsoft.com/office/powerpoint/2010/main" val="312272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Tukaj kolege spomnimo na naša izvorna</a:t>
            </a:r>
            <a:r>
              <a:rPr lang="sl-SI" baseline="0" dirty="0"/>
              <a:t> vprašanja.</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3</a:t>
            </a:fld>
            <a:endParaRPr lang="sl-SI"/>
          </a:p>
        </p:txBody>
      </p:sp>
    </p:spTree>
    <p:extLst>
      <p:ext uri="{BB962C8B-B14F-4D97-AF65-F5344CB8AC3E}">
        <p14:creationId xmlns:p14="http://schemas.microsoft.com/office/powerpoint/2010/main" val="3955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Povemo, kako delamo: interne metode</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4</a:t>
            </a:fld>
            <a:endParaRPr lang="sl-SI"/>
          </a:p>
        </p:txBody>
      </p:sp>
    </p:spTree>
    <p:extLst>
      <p:ext uri="{BB962C8B-B14F-4D97-AF65-F5344CB8AC3E}">
        <p14:creationId xmlns:p14="http://schemas.microsoft.com/office/powerpoint/2010/main" val="340155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Povemo, kako delamo: javne metode kot odprte</a:t>
            </a:r>
            <a:r>
              <a:rPr lang="sl-SI" baseline="0" dirty="0"/>
              <a:t> platforme! Ni placa, da bi dodala alinejo za ohranjanje ekipe v kondiciji. Mogoče ni tako pomembno?</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5</a:t>
            </a:fld>
            <a:endParaRPr lang="sl-SI"/>
          </a:p>
        </p:txBody>
      </p:sp>
    </p:spTree>
    <p:extLst>
      <p:ext uri="{BB962C8B-B14F-4D97-AF65-F5344CB8AC3E}">
        <p14:creationId xmlns:p14="http://schemas.microsoft.com/office/powerpoint/2010/main" val="79346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Povemo, v kateri fazi smo </a:t>
            </a:r>
            <a:r>
              <a:rPr lang="sl-SI" dirty="0" err="1"/>
              <a:t>zdej</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6</a:t>
            </a:fld>
            <a:endParaRPr lang="sl-SI"/>
          </a:p>
        </p:txBody>
      </p:sp>
    </p:spTree>
    <p:extLst>
      <p:ext uri="{BB962C8B-B14F-4D97-AF65-F5344CB8AC3E}">
        <p14:creationId xmlns:p14="http://schemas.microsoft.com/office/powerpoint/2010/main" val="97621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Gremo iz big </a:t>
            </a:r>
            <a:r>
              <a:rPr lang="sl-SI" dirty="0" err="1"/>
              <a:t>picture</a:t>
            </a:r>
            <a:r>
              <a:rPr lang="sl-SI" dirty="0"/>
              <a:t> navzdol – najprej nekaj ugotovitev iz naše baze, ki se navezujejo na evropeizacijo in velike teme</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7</a:t>
            </a:fld>
            <a:endParaRPr lang="sl-SI"/>
          </a:p>
        </p:txBody>
      </p:sp>
    </p:spTree>
    <p:extLst>
      <p:ext uri="{BB962C8B-B14F-4D97-AF65-F5344CB8AC3E}">
        <p14:creationId xmlns:p14="http://schemas.microsoft.com/office/powerpoint/2010/main" val="118644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Leva puščica: posmrtne maske so med</a:t>
            </a:r>
            <a:r>
              <a:rPr lang="sl-SI" baseline="0" dirty="0" smtClean="0"/>
              <a:t> relikvijo in spomenikom; Desna: delovanje CCP3 je med apropriacijo in </a:t>
            </a:r>
            <a:r>
              <a:rPr lang="sl-SI" baseline="0" dirty="0" err="1" smtClean="0"/>
              <a:t>prokreativnostjo</a:t>
            </a:r>
            <a:r>
              <a:rPr lang="sl-SI" baseline="0" dirty="0" smtClean="0"/>
              <a:t> (novo umetniško delo </a:t>
            </a:r>
            <a:r>
              <a:rPr lang="sl-SI" baseline="0" smtClean="0"/>
              <a:t>/ izjava </a:t>
            </a:r>
            <a:r>
              <a:rPr lang="sl-SI" baseline="0" dirty="0" smtClean="0"/>
              <a:t>…).</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9</a:t>
            </a:fld>
            <a:endParaRPr lang="sl-SI"/>
          </a:p>
        </p:txBody>
      </p:sp>
    </p:spTree>
    <p:extLst>
      <p:ext uri="{BB962C8B-B14F-4D97-AF65-F5344CB8AC3E}">
        <p14:creationId xmlns:p14="http://schemas.microsoft.com/office/powerpoint/2010/main" val="335865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 evropske perspektive se spustimo na nivo konkretne CCP </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10</a:t>
            </a:fld>
            <a:endParaRPr lang="sl-SI"/>
          </a:p>
        </p:txBody>
      </p:sp>
    </p:spTree>
    <p:extLst>
      <p:ext uri="{BB962C8B-B14F-4D97-AF65-F5344CB8AC3E}">
        <p14:creationId xmlns:p14="http://schemas.microsoft.com/office/powerpoint/2010/main" val="35836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Povemo, da se iz takih seznamov</a:t>
            </a:r>
            <a:r>
              <a:rPr lang="sl-SI" baseline="0" dirty="0"/>
              <a:t> ne vidi razmerij. Ponovimo, da je </a:t>
            </a:r>
            <a:r>
              <a:rPr lang="sl-SI" baseline="0" dirty="0" err="1"/>
              <a:t>point</a:t>
            </a:r>
            <a:r>
              <a:rPr lang="sl-SI" baseline="0" dirty="0"/>
              <a:t> TRACES vloga umetnika – kje je, kakšna je?</a:t>
            </a:r>
            <a:endParaRPr lang="en-GB" dirty="0"/>
          </a:p>
        </p:txBody>
      </p:sp>
      <p:sp>
        <p:nvSpPr>
          <p:cNvPr id="4" name="Slide Number Placeholder 3"/>
          <p:cNvSpPr>
            <a:spLocks noGrp="1"/>
          </p:cNvSpPr>
          <p:nvPr>
            <p:ph type="sldNum" sz="quarter" idx="10"/>
          </p:nvPr>
        </p:nvSpPr>
        <p:spPr/>
        <p:txBody>
          <a:bodyPr/>
          <a:lstStyle/>
          <a:p>
            <a:fld id="{068B3989-C74C-4949-A8EE-FC469D275C01}" type="slidenum">
              <a:rPr lang="sl-SI" smtClean="0"/>
              <a:t>11</a:t>
            </a:fld>
            <a:endParaRPr lang="sl-SI"/>
          </a:p>
        </p:txBody>
      </p:sp>
    </p:spTree>
    <p:extLst>
      <p:ext uri="{BB962C8B-B14F-4D97-AF65-F5344CB8AC3E}">
        <p14:creationId xmlns:p14="http://schemas.microsoft.com/office/powerpoint/2010/main" val="391363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p:txBody>
          <a:bodyPr/>
          <a:lstStyle/>
          <a:p>
            <a:fld id="{0A916342-D284-9B4E-B0EC-6064E4863F4B}"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390AF-F898-864D-8A37-1F3C940A6940}" type="slidenum">
              <a:rPr lang="en-US" smtClean="0"/>
              <a:t>‹#›</a:t>
            </a:fld>
            <a:endParaRPr lang="en-US"/>
          </a:p>
        </p:txBody>
      </p:sp>
    </p:spTree>
    <p:extLst>
      <p:ext uri="{BB962C8B-B14F-4D97-AF65-F5344CB8AC3E}">
        <p14:creationId xmlns:p14="http://schemas.microsoft.com/office/powerpoint/2010/main" val="144602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0A916342-D284-9B4E-B0EC-6064E4863F4B}"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390AF-F898-864D-8A37-1F3C940A6940}" type="slidenum">
              <a:rPr lang="en-US" smtClean="0"/>
              <a:t>‹#›</a:t>
            </a:fld>
            <a:endParaRPr lang="en-US"/>
          </a:p>
        </p:txBody>
      </p:sp>
    </p:spTree>
    <p:extLst>
      <p:ext uri="{BB962C8B-B14F-4D97-AF65-F5344CB8AC3E}">
        <p14:creationId xmlns:p14="http://schemas.microsoft.com/office/powerpoint/2010/main" val="158520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0A916342-D284-9B4E-B0EC-6064E4863F4B}"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390AF-F898-864D-8A37-1F3C940A6940}" type="slidenum">
              <a:rPr lang="en-US" smtClean="0"/>
              <a:t>‹#›</a:t>
            </a:fld>
            <a:endParaRPr lang="en-US"/>
          </a:p>
        </p:txBody>
      </p:sp>
    </p:spTree>
    <p:extLst>
      <p:ext uri="{BB962C8B-B14F-4D97-AF65-F5344CB8AC3E}">
        <p14:creationId xmlns:p14="http://schemas.microsoft.com/office/powerpoint/2010/main" val="321151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0A916342-D284-9B4E-B0EC-6064E4863F4B}"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390AF-F898-864D-8A37-1F3C940A6940}" type="slidenum">
              <a:rPr lang="en-US" smtClean="0"/>
              <a:t>‹#›</a:t>
            </a:fld>
            <a:endParaRPr lang="en-US"/>
          </a:p>
        </p:txBody>
      </p:sp>
    </p:spTree>
    <p:extLst>
      <p:ext uri="{BB962C8B-B14F-4D97-AF65-F5344CB8AC3E}">
        <p14:creationId xmlns:p14="http://schemas.microsoft.com/office/powerpoint/2010/main" val="419491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0A916342-D284-9B4E-B0EC-6064E4863F4B}"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390AF-F898-864D-8A37-1F3C940A6940}" type="slidenum">
              <a:rPr lang="en-US" smtClean="0"/>
              <a:t>‹#›</a:t>
            </a:fld>
            <a:endParaRPr lang="en-US"/>
          </a:p>
        </p:txBody>
      </p:sp>
    </p:spTree>
    <p:extLst>
      <p:ext uri="{BB962C8B-B14F-4D97-AF65-F5344CB8AC3E}">
        <p14:creationId xmlns:p14="http://schemas.microsoft.com/office/powerpoint/2010/main" val="149502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0A916342-D284-9B4E-B0EC-6064E4863F4B}"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390AF-F898-864D-8A37-1F3C940A6940}" type="slidenum">
              <a:rPr lang="en-US" smtClean="0"/>
              <a:t>‹#›</a:t>
            </a:fld>
            <a:endParaRPr lang="en-US"/>
          </a:p>
        </p:txBody>
      </p:sp>
    </p:spTree>
    <p:extLst>
      <p:ext uri="{BB962C8B-B14F-4D97-AF65-F5344CB8AC3E}">
        <p14:creationId xmlns:p14="http://schemas.microsoft.com/office/powerpoint/2010/main" val="367195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0A916342-D284-9B4E-B0EC-6064E4863F4B}"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390AF-F898-864D-8A37-1F3C940A6940}" type="slidenum">
              <a:rPr lang="en-US" smtClean="0"/>
              <a:t>‹#›</a:t>
            </a:fld>
            <a:endParaRPr lang="en-US"/>
          </a:p>
        </p:txBody>
      </p:sp>
    </p:spTree>
    <p:extLst>
      <p:ext uri="{BB962C8B-B14F-4D97-AF65-F5344CB8AC3E}">
        <p14:creationId xmlns:p14="http://schemas.microsoft.com/office/powerpoint/2010/main" val="406339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0A916342-D284-9B4E-B0EC-6064E4863F4B}" type="datetimeFigureOut">
              <a:rPr lang="en-US" smtClean="0"/>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390AF-F898-864D-8A37-1F3C940A6940}" type="slidenum">
              <a:rPr lang="en-US" smtClean="0"/>
              <a:t>‹#›</a:t>
            </a:fld>
            <a:endParaRPr lang="en-US"/>
          </a:p>
        </p:txBody>
      </p:sp>
    </p:spTree>
    <p:extLst>
      <p:ext uri="{BB962C8B-B14F-4D97-AF65-F5344CB8AC3E}">
        <p14:creationId xmlns:p14="http://schemas.microsoft.com/office/powerpoint/2010/main" val="7743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16342-D284-9B4E-B0EC-6064E4863F4B}"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390AF-F898-864D-8A37-1F3C940A6940}" type="slidenum">
              <a:rPr lang="en-US" smtClean="0"/>
              <a:t>‹#›</a:t>
            </a:fld>
            <a:endParaRPr lang="en-US"/>
          </a:p>
        </p:txBody>
      </p:sp>
    </p:spTree>
    <p:extLst>
      <p:ext uri="{BB962C8B-B14F-4D97-AF65-F5344CB8AC3E}">
        <p14:creationId xmlns:p14="http://schemas.microsoft.com/office/powerpoint/2010/main" val="219691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0A916342-D284-9B4E-B0EC-6064E4863F4B}"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390AF-F898-864D-8A37-1F3C940A6940}" type="slidenum">
              <a:rPr lang="en-US" smtClean="0"/>
              <a:t>‹#›</a:t>
            </a:fld>
            <a:endParaRPr lang="en-US"/>
          </a:p>
        </p:txBody>
      </p:sp>
    </p:spTree>
    <p:extLst>
      <p:ext uri="{BB962C8B-B14F-4D97-AF65-F5344CB8AC3E}">
        <p14:creationId xmlns:p14="http://schemas.microsoft.com/office/powerpoint/2010/main" val="9307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0A916342-D284-9B4E-B0EC-6064E4863F4B}"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390AF-F898-864D-8A37-1F3C940A6940}" type="slidenum">
              <a:rPr lang="en-US" smtClean="0"/>
              <a:t>‹#›</a:t>
            </a:fld>
            <a:endParaRPr lang="en-US"/>
          </a:p>
        </p:txBody>
      </p:sp>
    </p:spTree>
    <p:extLst>
      <p:ext uri="{BB962C8B-B14F-4D97-AF65-F5344CB8AC3E}">
        <p14:creationId xmlns:p14="http://schemas.microsoft.com/office/powerpoint/2010/main" val="389803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16342-D284-9B4E-B0EC-6064E4863F4B}" type="datetimeFigureOut">
              <a:rPr lang="en-US" smtClean="0"/>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390AF-F898-864D-8A37-1F3C940A6940}" type="slidenum">
              <a:rPr lang="en-US" smtClean="0"/>
              <a:t>‹#›</a:t>
            </a:fld>
            <a:endParaRPr lang="en-US"/>
          </a:p>
        </p:txBody>
      </p:sp>
    </p:spTree>
    <p:extLst>
      <p:ext uri="{BB962C8B-B14F-4D97-AF65-F5344CB8AC3E}">
        <p14:creationId xmlns:p14="http://schemas.microsoft.com/office/powerpoint/2010/main" val="25871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file://localhost/Volumes/Z%20WORKS/TRACES/identity/logo/traces_logo_RGB.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file://localhost/Volumes/Z%20WORKS/TRACES/identity/logo/traces_logo_RGB.pn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file://localhost/Volumes/Z%20WORKS/TRACES/identity/logo/traces_logo_RGB.p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file://localhost/Volumes/Z%20WORKS/TRACES/identity/logo/traces_logo_RGB.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file://localhost/Volumes/Z%20WORKS/TRACES/identity/logo/traces_logo_RGB.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sistory.si/11686/menu196" TargetMode="External"/><Relationship Id="rId4" Type="http://schemas.openxmlformats.org/officeDocument/2006/relationships/image" Target="file://localhost/Volumes/Z%20WORKS/TRACES/identity/logo/traces_logo_RGB.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file://localhost/Volumes/Z%20WORKS/TRACES/identity/logo/traces_logo_RGB.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file://localhost/Volumes/Z%20WORKS/TRACES/identity/logo/traces_logo_RGB.png"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D7D5"/>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E84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sp>
        <p:nvSpPr>
          <p:cNvPr id="7" name="Title 1"/>
          <p:cNvSpPr txBox="1">
            <a:spLocks/>
          </p:cNvSpPr>
          <p:nvPr/>
        </p:nvSpPr>
        <p:spPr>
          <a:xfrm>
            <a:off x="760589" y="3009315"/>
            <a:ext cx="7772400" cy="22682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l-SI" sz="2400" b="1" dirty="0" err="1">
                <a:solidFill>
                  <a:srgbClr val="F9F8E8"/>
                </a:solidFill>
              </a:rPr>
              <a:t>Creative</a:t>
            </a:r>
            <a:r>
              <a:rPr lang="sl-SI" sz="2400" b="1" dirty="0">
                <a:solidFill>
                  <a:srgbClr val="F9F8E8"/>
                </a:solidFill>
              </a:rPr>
              <a:t> Co-</a:t>
            </a:r>
            <a:r>
              <a:rPr lang="sl-SI" sz="2400" b="1" dirty="0" err="1">
                <a:solidFill>
                  <a:srgbClr val="F9F8E8"/>
                </a:solidFill>
              </a:rPr>
              <a:t>production</a:t>
            </a:r>
            <a:r>
              <a:rPr lang="sl-SI" sz="2400" b="1" dirty="0">
                <a:solidFill>
                  <a:srgbClr val="F9F8E8"/>
                </a:solidFill>
              </a:rPr>
              <a:t> #3</a:t>
            </a:r>
            <a:endParaRPr lang="en-US" sz="2400" b="1" dirty="0">
              <a:solidFill>
                <a:srgbClr val="F9F8E8"/>
              </a:solidFill>
            </a:endParaRPr>
          </a:p>
          <a:p>
            <a:endParaRPr lang="en-US" sz="2400" b="1" dirty="0">
              <a:solidFill>
                <a:srgbClr val="F9F8E8"/>
              </a:solidFill>
            </a:endParaRPr>
          </a:p>
          <a:p>
            <a:r>
              <a:rPr lang="sl-SI" sz="2400" b="1" dirty="0" err="1">
                <a:solidFill>
                  <a:srgbClr val="3C3C3C"/>
                </a:solidFill>
              </a:rPr>
              <a:t>Domestic</a:t>
            </a:r>
            <a:r>
              <a:rPr lang="sl-SI" sz="2400" b="1" dirty="0">
                <a:solidFill>
                  <a:srgbClr val="3C3C3C"/>
                </a:solidFill>
              </a:rPr>
              <a:t> </a:t>
            </a:r>
            <a:r>
              <a:rPr lang="sl-SI" sz="2400" b="1" dirty="0" err="1">
                <a:solidFill>
                  <a:srgbClr val="3C3C3C"/>
                </a:solidFill>
              </a:rPr>
              <a:t>Research</a:t>
            </a:r>
            <a:r>
              <a:rPr lang="sl-SI" sz="2400" b="1" dirty="0">
                <a:solidFill>
                  <a:srgbClr val="3C3C3C"/>
                </a:solidFill>
              </a:rPr>
              <a:t> </a:t>
            </a:r>
            <a:r>
              <a:rPr lang="sl-SI" sz="2400" b="1" dirty="0" err="1">
                <a:solidFill>
                  <a:srgbClr val="3C3C3C"/>
                </a:solidFill>
              </a:rPr>
              <a:t>Society</a:t>
            </a:r>
            <a:endParaRPr lang="sl-SI" sz="2400" b="1" dirty="0">
              <a:solidFill>
                <a:srgbClr val="3C3C3C"/>
              </a:solidFill>
            </a:endParaRPr>
          </a:p>
          <a:p>
            <a:r>
              <a:rPr lang="sl-SI" sz="2400" b="1" dirty="0">
                <a:solidFill>
                  <a:srgbClr val="3C3C3C"/>
                </a:solidFill>
              </a:rPr>
              <a:t>Ljubljana, </a:t>
            </a:r>
            <a:r>
              <a:rPr lang="sl-SI" sz="2400" b="1" dirty="0" err="1">
                <a:solidFill>
                  <a:srgbClr val="3C3C3C"/>
                </a:solidFill>
              </a:rPr>
              <a:t>Slovenia</a:t>
            </a:r>
            <a:endParaRPr lang="sl-SI" sz="2400" b="1" dirty="0">
              <a:solidFill>
                <a:srgbClr val="3C3C3C"/>
              </a:solidFill>
            </a:endParaRPr>
          </a:p>
        </p:txBody>
      </p:sp>
      <p:sp>
        <p:nvSpPr>
          <p:cNvPr id="8" name="TextBox 7"/>
          <p:cNvSpPr txBox="1"/>
          <p:nvPr/>
        </p:nvSpPr>
        <p:spPr>
          <a:xfrm>
            <a:off x="685800" y="2118559"/>
            <a:ext cx="7921978" cy="769441"/>
          </a:xfrm>
          <a:prstGeom prst="rect">
            <a:avLst/>
          </a:prstGeom>
          <a:noFill/>
        </p:spPr>
        <p:txBody>
          <a:bodyPr wrap="square" rtlCol="0">
            <a:spAutoFit/>
          </a:bodyPr>
          <a:lstStyle/>
          <a:p>
            <a:pPr algn="ctr"/>
            <a:r>
              <a:rPr lang="sl-SI" sz="4400" b="1" dirty="0" err="1">
                <a:solidFill>
                  <a:srgbClr val="E84133"/>
                </a:solidFill>
                <a:latin typeface="Arial"/>
                <a:cs typeface="Arial"/>
              </a:rPr>
              <a:t>Casting</a:t>
            </a:r>
            <a:r>
              <a:rPr lang="sl-SI" sz="4400" b="1" dirty="0">
                <a:solidFill>
                  <a:srgbClr val="E84133"/>
                </a:solidFill>
                <a:latin typeface="Arial"/>
                <a:cs typeface="Arial"/>
              </a:rPr>
              <a:t> </a:t>
            </a:r>
            <a:r>
              <a:rPr lang="sl-SI" sz="4400" b="1" dirty="0" err="1">
                <a:solidFill>
                  <a:srgbClr val="E84133"/>
                </a:solidFill>
                <a:latin typeface="Arial"/>
                <a:cs typeface="Arial"/>
              </a:rPr>
              <a:t>of</a:t>
            </a:r>
            <a:r>
              <a:rPr lang="sl-SI" sz="4400" b="1" dirty="0">
                <a:solidFill>
                  <a:srgbClr val="E84133"/>
                </a:solidFill>
                <a:latin typeface="Arial"/>
                <a:cs typeface="Arial"/>
              </a:rPr>
              <a:t> </a:t>
            </a:r>
            <a:r>
              <a:rPr lang="sl-SI" sz="4400" b="1" dirty="0" err="1">
                <a:solidFill>
                  <a:srgbClr val="E84133"/>
                </a:solidFill>
                <a:latin typeface="Arial"/>
                <a:cs typeface="Arial"/>
              </a:rPr>
              <a:t>Death</a:t>
            </a:r>
            <a:endParaRPr lang="en-US" sz="4400" b="1" dirty="0">
              <a:solidFill>
                <a:srgbClr val="E84133"/>
              </a:solidFill>
              <a:latin typeface="Arial"/>
              <a:cs typeface="Arial"/>
            </a:endParaRPr>
          </a:p>
        </p:txBody>
      </p:sp>
      <p:sp>
        <p:nvSpPr>
          <p:cNvPr id="11" name="L-Shape 10"/>
          <p:cNvSpPr/>
          <p:nvPr/>
        </p:nvSpPr>
        <p:spPr>
          <a:xfrm rot="18900000">
            <a:off x="4436737" y="5402208"/>
            <a:ext cx="420105" cy="420105"/>
          </a:xfrm>
          <a:prstGeom prst="corner">
            <a:avLst>
              <a:gd name="adj1" fmla="val 34589"/>
              <a:gd name="adj2" fmla="val 31869"/>
            </a:avLst>
          </a:prstGeom>
          <a:solidFill>
            <a:srgbClr val="E84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631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E84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sp>
        <p:nvSpPr>
          <p:cNvPr id="7" name="Title 1"/>
          <p:cNvSpPr txBox="1">
            <a:spLocks/>
          </p:cNvSpPr>
          <p:nvPr/>
        </p:nvSpPr>
        <p:spPr>
          <a:xfrm>
            <a:off x="702398" y="3009315"/>
            <a:ext cx="7772400" cy="22682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b="1" dirty="0">
              <a:solidFill>
                <a:srgbClr val="F9F8E8"/>
              </a:solidFill>
            </a:endParaRPr>
          </a:p>
          <a:p>
            <a:r>
              <a:rPr lang="sl-SI" sz="2400" b="1" dirty="0" err="1">
                <a:solidFill>
                  <a:srgbClr val="3C3C3C"/>
                </a:solidFill>
              </a:rPr>
              <a:t>What</a:t>
            </a:r>
            <a:r>
              <a:rPr lang="sl-SI" sz="2400" b="1" dirty="0">
                <a:solidFill>
                  <a:srgbClr val="3C3C3C"/>
                </a:solidFill>
              </a:rPr>
              <a:t> is it </a:t>
            </a:r>
            <a:r>
              <a:rPr lang="sl-SI" sz="2400" b="1" dirty="0" err="1">
                <a:solidFill>
                  <a:srgbClr val="3C3C3C"/>
                </a:solidFill>
              </a:rPr>
              <a:t>actually</a:t>
            </a:r>
            <a:r>
              <a:rPr lang="sl-SI" sz="2400" b="1" dirty="0">
                <a:solidFill>
                  <a:srgbClr val="3C3C3C"/>
                </a:solidFill>
              </a:rPr>
              <a:t>? </a:t>
            </a:r>
            <a:r>
              <a:rPr lang="sl-SI" sz="2400" b="1" dirty="0" err="1" smtClean="0">
                <a:solidFill>
                  <a:srgbClr val="3C3C3C"/>
                </a:solidFill>
              </a:rPr>
              <a:t>The</a:t>
            </a:r>
            <a:r>
              <a:rPr lang="sl-SI" sz="2400" b="1" dirty="0" smtClean="0">
                <a:solidFill>
                  <a:srgbClr val="3C3C3C"/>
                </a:solidFill>
              </a:rPr>
              <a:t> </a:t>
            </a:r>
            <a:r>
              <a:rPr lang="sl-SI" sz="2400" b="1" dirty="0">
                <a:solidFill>
                  <a:srgbClr val="3C3C3C"/>
                </a:solidFill>
              </a:rPr>
              <a:t>CCP3 </a:t>
            </a:r>
            <a:r>
              <a:rPr lang="sl-SI" sz="2400" b="1" dirty="0" err="1">
                <a:solidFill>
                  <a:srgbClr val="3C3C3C"/>
                </a:solidFill>
              </a:rPr>
              <a:t>case</a:t>
            </a:r>
            <a:r>
              <a:rPr lang="sl-SI" sz="2400" b="1" dirty="0">
                <a:solidFill>
                  <a:srgbClr val="3C3C3C"/>
                </a:solidFill>
              </a:rPr>
              <a:t>.</a:t>
            </a:r>
          </a:p>
        </p:txBody>
      </p:sp>
      <p:sp>
        <p:nvSpPr>
          <p:cNvPr id="8" name="TextBox 7"/>
          <p:cNvSpPr txBox="1"/>
          <p:nvPr/>
        </p:nvSpPr>
        <p:spPr>
          <a:xfrm>
            <a:off x="660861" y="2118559"/>
            <a:ext cx="7921978" cy="769441"/>
          </a:xfrm>
          <a:prstGeom prst="rect">
            <a:avLst/>
          </a:prstGeom>
          <a:noFill/>
        </p:spPr>
        <p:txBody>
          <a:bodyPr wrap="square" rtlCol="0">
            <a:spAutoFit/>
          </a:bodyPr>
          <a:lstStyle/>
          <a:p>
            <a:pPr algn="ctr"/>
            <a:r>
              <a:rPr lang="sl-SI" sz="4400" b="1" dirty="0" err="1">
                <a:solidFill>
                  <a:srgbClr val="E84133"/>
                </a:solidFill>
                <a:latin typeface="Arial"/>
                <a:cs typeface="Arial"/>
              </a:rPr>
              <a:t>Creative</a:t>
            </a:r>
            <a:r>
              <a:rPr lang="sl-SI" sz="4400" b="1" dirty="0">
                <a:solidFill>
                  <a:srgbClr val="E84133"/>
                </a:solidFill>
                <a:latin typeface="Arial"/>
                <a:cs typeface="Arial"/>
              </a:rPr>
              <a:t> </a:t>
            </a:r>
            <a:r>
              <a:rPr lang="sl-SI" sz="4400" b="1" dirty="0" err="1">
                <a:solidFill>
                  <a:srgbClr val="E84133"/>
                </a:solidFill>
                <a:latin typeface="Arial"/>
                <a:cs typeface="Arial"/>
              </a:rPr>
              <a:t>co-production</a:t>
            </a:r>
            <a:endParaRPr lang="en-US" sz="4400" b="1" dirty="0">
              <a:solidFill>
                <a:srgbClr val="E84133"/>
              </a:solidFill>
              <a:latin typeface="Arial"/>
              <a:cs typeface="Arial"/>
            </a:endParaRPr>
          </a:p>
        </p:txBody>
      </p:sp>
    </p:spTree>
    <p:extLst>
      <p:ext uri="{BB962C8B-B14F-4D97-AF65-F5344CB8AC3E}">
        <p14:creationId xmlns:p14="http://schemas.microsoft.com/office/powerpoint/2010/main" val="1672683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3C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pic>
        <p:nvPicPr>
          <p:cNvPr id="5" name="traces_logo_RGB.png" descr="/Volumes/Z WORKS/TRACES/identity/logo/traces_logo_RG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09182" y="451557"/>
            <a:ext cx="621829" cy="813161"/>
          </a:xfrm>
          <a:prstGeom prst="rect">
            <a:avLst/>
          </a:prstGeom>
        </p:spPr>
      </p:pic>
      <p:sp>
        <p:nvSpPr>
          <p:cNvPr id="8" name="Title 1"/>
          <p:cNvSpPr txBox="1">
            <a:spLocks/>
          </p:cNvSpPr>
          <p:nvPr/>
        </p:nvSpPr>
        <p:spPr>
          <a:xfrm>
            <a:off x="698097" y="2651849"/>
            <a:ext cx="7772400" cy="366416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3C3C3C"/>
                </a:solidFill>
              </a:rPr>
              <a:t>CREATIVE CO-PRODUCTION #3 </a:t>
            </a:r>
            <a:endParaRPr lang="sl-SI" sz="2400" b="1" dirty="0">
              <a:solidFill>
                <a:srgbClr val="3C3C3C"/>
              </a:solidFill>
            </a:endParaRPr>
          </a:p>
          <a:p>
            <a:pPr algn="l"/>
            <a:r>
              <a:rPr lang="en-GB" sz="2400" b="1" dirty="0">
                <a:solidFill>
                  <a:srgbClr val="3C3C3C"/>
                </a:solidFill>
              </a:rPr>
              <a:t>Domestic Research Society</a:t>
            </a:r>
            <a:r>
              <a:rPr lang="en-GB" sz="2400" dirty="0">
                <a:solidFill>
                  <a:srgbClr val="3C3C3C"/>
                </a:solidFill>
              </a:rPr>
              <a:t/>
            </a:r>
            <a:br>
              <a:rPr lang="en-GB" sz="2400" dirty="0">
                <a:solidFill>
                  <a:srgbClr val="3C3C3C"/>
                </a:solidFill>
              </a:rPr>
            </a:br>
            <a:r>
              <a:rPr lang="en-GB" sz="2400" dirty="0" err="1">
                <a:solidFill>
                  <a:srgbClr val="3C3C3C"/>
                </a:solidFill>
              </a:rPr>
              <a:t>Damijan</a:t>
            </a:r>
            <a:r>
              <a:rPr lang="en-GB" sz="2400" dirty="0">
                <a:solidFill>
                  <a:srgbClr val="3C3C3C"/>
                </a:solidFill>
              </a:rPr>
              <a:t> </a:t>
            </a:r>
            <a:r>
              <a:rPr lang="en-GB" sz="2400" dirty="0" err="1">
                <a:solidFill>
                  <a:srgbClr val="3C3C3C"/>
                </a:solidFill>
              </a:rPr>
              <a:t>Kracina</a:t>
            </a:r>
            <a:r>
              <a:rPr lang="en-GB" sz="2400" dirty="0">
                <a:solidFill>
                  <a:srgbClr val="3C3C3C"/>
                </a:solidFill>
              </a:rPr>
              <a:t>, Alenka Pirman, Jani </a:t>
            </a:r>
            <a:r>
              <a:rPr lang="en-GB" sz="2400" dirty="0" err="1">
                <a:solidFill>
                  <a:srgbClr val="3C3C3C"/>
                </a:solidFill>
              </a:rPr>
              <a:t>Pirnat</a:t>
            </a:r>
            <a:endParaRPr lang="en-GB" sz="2400" dirty="0">
              <a:solidFill>
                <a:srgbClr val="3C3C3C"/>
              </a:solidFill>
            </a:endParaRPr>
          </a:p>
          <a:p>
            <a:pPr algn="l"/>
            <a:r>
              <a:rPr lang="en-GB" sz="2400" dirty="0">
                <a:solidFill>
                  <a:srgbClr val="3C3C3C"/>
                </a:solidFill>
              </a:rPr>
              <a:t>	+ </a:t>
            </a:r>
            <a:r>
              <a:rPr lang="en-GB" sz="2400" dirty="0" err="1">
                <a:solidFill>
                  <a:srgbClr val="3C3C3C"/>
                </a:solidFill>
              </a:rPr>
              <a:t>documentalist</a:t>
            </a:r>
            <a:r>
              <a:rPr lang="en-GB" sz="2400" dirty="0">
                <a:solidFill>
                  <a:srgbClr val="3C3C3C"/>
                </a:solidFill>
              </a:rPr>
              <a:t> </a:t>
            </a:r>
            <a:r>
              <a:rPr lang="en-GB" sz="2400" b="1" dirty="0" err="1">
                <a:solidFill>
                  <a:srgbClr val="3C3C3C"/>
                </a:solidFill>
              </a:rPr>
              <a:t>Maruša</a:t>
            </a:r>
            <a:r>
              <a:rPr lang="en-GB" sz="2400" b="1" dirty="0">
                <a:solidFill>
                  <a:srgbClr val="3C3C3C"/>
                </a:solidFill>
              </a:rPr>
              <a:t> </a:t>
            </a:r>
            <a:r>
              <a:rPr lang="en-GB" sz="2400" b="1" dirty="0" err="1">
                <a:solidFill>
                  <a:srgbClr val="3C3C3C"/>
                </a:solidFill>
              </a:rPr>
              <a:t>Kocjančič</a:t>
            </a:r>
            <a:r>
              <a:rPr lang="sl-SI" sz="2400" b="1" dirty="0">
                <a:solidFill>
                  <a:srgbClr val="3C3C3C"/>
                </a:solidFill>
              </a:rPr>
              <a:t> </a:t>
            </a:r>
            <a:endParaRPr lang="sl-SI" sz="2000" b="1" dirty="0">
              <a:solidFill>
                <a:srgbClr val="FF0000"/>
              </a:solidFill>
            </a:endParaRPr>
          </a:p>
          <a:p>
            <a:pPr marL="342900" indent="-342900" algn="l">
              <a:buFontTx/>
              <a:buChar char="-"/>
            </a:pPr>
            <a:r>
              <a:rPr lang="en-GB" sz="2400" dirty="0">
                <a:solidFill>
                  <a:srgbClr val="3C3C3C"/>
                </a:solidFill>
              </a:rPr>
              <a:t>ethnographer </a:t>
            </a:r>
            <a:r>
              <a:rPr lang="en-GB" sz="2400" b="1" dirty="0" err="1">
                <a:solidFill>
                  <a:srgbClr val="3C3C3C"/>
                </a:solidFill>
              </a:rPr>
              <a:t>Blaž</a:t>
            </a:r>
            <a:r>
              <a:rPr lang="en-GB" sz="2400" b="1" dirty="0">
                <a:solidFill>
                  <a:srgbClr val="3C3C3C"/>
                </a:solidFill>
              </a:rPr>
              <a:t> </a:t>
            </a:r>
            <a:r>
              <a:rPr lang="en-GB" sz="2400" b="1" dirty="0" err="1">
                <a:solidFill>
                  <a:srgbClr val="3C3C3C"/>
                </a:solidFill>
              </a:rPr>
              <a:t>Bajič</a:t>
            </a:r>
            <a:r>
              <a:rPr lang="en-GB" sz="2400" b="1" dirty="0">
                <a:solidFill>
                  <a:srgbClr val="3C3C3C"/>
                </a:solidFill>
              </a:rPr>
              <a:t> </a:t>
            </a:r>
            <a:r>
              <a:rPr lang="en-GB" sz="2400" dirty="0">
                <a:solidFill>
                  <a:srgbClr val="3C3C3C"/>
                </a:solidFill>
              </a:rPr>
              <a:t>(WP2</a:t>
            </a:r>
            <a:r>
              <a:rPr lang="sl-SI" sz="2400" dirty="0">
                <a:solidFill>
                  <a:srgbClr val="3C3C3C"/>
                </a:solidFill>
              </a:rPr>
              <a:t>, </a:t>
            </a:r>
            <a:r>
              <a:rPr lang="sl-SI" sz="2400" dirty="0" err="1">
                <a:solidFill>
                  <a:srgbClr val="3C3C3C"/>
                </a:solidFill>
              </a:rPr>
              <a:t>University</a:t>
            </a:r>
            <a:r>
              <a:rPr lang="sl-SI" sz="2400" dirty="0">
                <a:solidFill>
                  <a:srgbClr val="3C3C3C"/>
                </a:solidFill>
              </a:rPr>
              <a:t> Oslo</a:t>
            </a:r>
            <a:r>
              <a:rPr lang="en-GB" sz="2400" dirty="0">
                <a:solidFill>
                  <a:srgbClr val="3C3C3C"/>
                </a:solidFill>
              </a:rPr>
              <a:t>)</a:t>
            </a:r>
            <a:endParaRPr lang="en-GB" sz="2000" dirty="0">
              <a:solidFill>
                <a:srgbClr val="3C3C3C"/>
              </a:solidFill>
            </a:endParaRPr>
          </a:p>
          <a:p>
            <a:pPr algn="l"/>
            <a:r>
              <a:rPr lang="en-GB" sz="2400" dirty="0">
                <a:solidFill>
                  <a:srgbClr val="3C3C3C"/>
                </a:solidFill>
              </a:rPr>
              <a:t>In close collaboration with </a:t>
            </a:r>
          </a:p>
          <a:p>
            <a:pPr marL="342900" indent="-342900" algn="l">
              <a:buFontTx/>
              <a:buChar char="-"/>
            </a:pPr>
            <a:r>
              <a:rPr lang="en-GB" sz="2400" b="1" dirty="0" err="1">
                <a:solidFill>
                  <a:srgbClr val="3C3C3C"/>
                </a:solidFill>
              </a:rPr>
              <a:t>Marijan</a:t>
            </a:r>
            <a:r>
              <a:rPr lang="en-GB" sz="2400" b="1" dirty="0">
                <a:solidFill>
                  <a:srgbClr val="3C3C3C"/>
                </a:solidFill>
              </a:rPr>
              <a:t> Rupert</a:t>
            </a:r>
            <a:r>
              <a:rPr lang="sl-SI" sz="2400" b="1" dirty="0">
                <a:solidFill>
                  <a:srgbClr val="3C3C3C"/>
                </a:solidFill>
              </a:rPr>
              <a:t> </a:t>
            </a:r>
            <a:r>
              <a:rPr lang="sl-SI" sz="2400" dirty="0">
                <a:solidFill>
                  <a:srgbClr val="3C3C3C"/>
                </a:solidFill>
              </a:rPr>
              <a:t>(</a:t>
            </a:r>
            <a:r>
              <a:rPr lang="en-GB" sz="2400" dirty="0">
                <a:solidFill>
                  <a:srgbClr val="3C3C3C"/>
                </a:solidFill>
              </a:rPr>
              <a:t>National and University Library)</a:t>
            </a:r>
          </a:p>
          <a:p>
            <a:pPr marL="342900" indent="-342900" algn="l">
              <a:buFontTx/>
              <a:buChar char="-"/>
            </a:pPr>
            <a:r>
              <a:rPr lang="en-GB" sz="2400" b="1" dirty="0">
                <a:solidFill>
                  <a:srgbClr val="3C3C3C"/>
                </a:solidFill>
              </a:rPr>
              <a:t>Marko </a:t>
            </a:r>
            <a:r>
              <a:rPr lang="en-GB" sz="2400" b="1" dirty="0" err="1">
                <a:solidFill>
                  <a:srgbClr val="3C3C3C"/>
                </a:solidFill>
              </a:rPr>
              <a:t>Jenko</a:t>
            </a:r>
            <a:r>
              <a:rPr lang="en-GB" sz="2400" b="1" dirty="0">
                <a:solidFill>
                  <a:srgbClr val="3C3C3C"/>
                </a:solidFill>
              </a:rPr>
              <a:t> </a:t>
            </a:r>
            <a:r>
              <a:rPr lang="sl-SI" sz="2400" dirty="0">
                <a:solidFill>
                  <a:srgbClr val="3C3C3C"/>
                </a:solidFill>
              </a:rPr>
              <a:t>(</a:t>
            </a:r>
            <a:r>
              <a:rPr lang="en-GB" sz="2400" dirty="0">
                <a:solidFill>
                  <a:srgbClr val="3C3C3C"/>
                </a:solidFill>
              </a:rPr>
              <a:t>Museum of Modern Art)</a:t>
            </a:r>
          </a:p>
          <a:p>
            <a:pPr marL="342900" indent="-342900" algn="l">
              <a:buFontTx/>
              <a:buChar char="-"/>
            </a:pPr>
            <a:r>
              <a:rPr lang="en-GB" sz="2400" b="1" dirty="0" err="1">
                <a:solidFill>
                  <a:srgbClr val="3C3C3C"/>
                </a:solidFill>
              </a:rPr>
              <a:t>Janez</a:t>
            </a:r>
            <a:r>
              <a:rPr lang="en-GB" sz="2400" b="1" dirty="0">
                <a:solidFill>
                  <a:srgbClr val="3C3C3C"/>
                </a:solidFill>
              </a:rPr>
              <a:t> </a:t>
            </a:r>
            <a:r>
              <a:rPr lang="en-GB" sz="2400" b="1" dirty="0" err="1">
                <a:solidFill>
                  <a:srgbClr val="3C3C3C"/>
                </a:solidFill>
              </a:rPr>
              <a:t>Polajnar</a:t>
            </a:r>
            <a:r>
              <a:rPr lang="sl-SI" sz="2400" b="1" dirty="0">
                <a:solidFill>
                  <a:srgbClr val="3C3C3C"/>
                </a:solidFill>
              </a:rPr>
              <a:t> </a:t>
            </a:r>
            <a:r>
              <a:rPr lang="sl-SI" sz="2400" dirty="0">
                <a:solidFill>
                  <a:srgbClr val="3C3C3C"/>
                </a:solidFill>
              </a:rPr>
              <a:t>(</a:t>
            </a:r>
            <a:r>
              <a:rPr lang="en-GB" sz="2400" dirty="0">
                <a:solidFill>
                  <a:srgbClr val="3C3C3C"/>
                </a:solidFill>
              </a:rPr>
              <a:t>City Museum of Ljubljana)</a:t>
            </a:r>
            <a:endParaRPr lang="sl-SI" sz="2400" dirty="0">
              <a:solidFill>
                <a:srgbClr val="3C3C3C"/>
              </a:solidFill>
            </a:endParaRPr>
          </a:p>
          <a:p>
            <a:pPr marL="342900" indent="-342900" algn="l">
              <a:buFontTx/>
              <a:buChar char="-"/>
            </a:pPr>
            <a:r>
              <a:rPr lang="sl-SI" sz="2400" dirty="0">
                <a:solidFill>
                  <a:srgbClr val="3C3C3C"/>
                </a:solidFill>
              </a:rPr>
              <a:t>Andrej Pančur (</a:t>
            </a:r>
            <a:r>
              <a:rPr lang="sl-SI" sz="2400" b="1" dirty="0">
                <a:solidFill>
                  <a:srgbClr val="3C3C3C"/>
                </a:solidFill>
              </a:rPr>
              <a:t>Institute </a:t>
            </a:r>
            <a:r>
              <a:rPr lang="sl-SI" sz="2400" b="1" dirty="0" err="1">
                <a:solidFill>
                  <a:srgbClr val="3C3C3C"/>
                </a:solidFill>
              </a:rPr>
              <a:t>of</a:t>
            </a:r>
            <a:r>
              <a:rPr lang="sl-SI" sz="2400" b="1" dirty="0">
                <a:solidFill>
                  <a:srgbClr val="3C3C3C"/>
                </a:solidFill>
              </a:rPr>
              <a:t> </a:t>
            </a:r>
            <a:r>
              <a:rPr lang="sl-SI" sz="2400" b="1" dirty="0" err="1">
                <a:solidFill>
                  <a:srgbClr val="3C3C3C"/>
                </a:solidFill>
              </a:rPr>
              <a:t>Contemporary</a:t>
            </a:r>
            <a:r>
              <a:rPr lang="sl-SI" sz="2400" b="1" dirty="0">
                <a:solidFill>
                  <a:srgbClr val="3C3C3C"/>
                </a:solidFill>
              </a:rPr>
              <a:t> </a:t>
            </a:r>
            <a:r>
              <a:rPr lang="sl-SI" sz="2400" b="1" dirty="0" err="1">
                <a:solidFill>
                  <a:srgbClr val="3C3C3C"/>
                </a:solidFill>
              </a:rPr>
              <a:t>History</a:t>
            </a:r>
            <a:r>
              <a:rPr lang="sl-SI" sz="2400" dirty="0">
                <a:solidFill>
                  <a:srgbClr val="3C3C3C"/>
                </a:solidFill>
              </a:rPr>
              <a:t>)</a:t>
            </a:r>
            <a:endParaRPr lang="sl-SI" sz="2000" b="1" dirty="0">
              <a:solidFill>
                <a:srgbClr val="FF0000"/>
              </a:solidFill>
            </a:endParaRPr>
          </a:p>
          <a:p>
            <a:pPr marL="342900" indent="-342900" algn="l">
              <a:buFontTx/>
              <a:buChar char="-"/>
            </a:pPr>
            <a:endParaRPr lang="en-GB" sz="2400" dirty="0">
              <a:solidFill>
                <a:srgbClr val="3C3C3C"/>
              </a:solidFill>
            </a:endParaRPr>
          </a:p>
          <a:p>
            <a:pPr algn="l"/>
            <a:endParaRPr lang="en-GB" sz="2400" b="1" dirty="0">
              <a:solidFill>
                <a:srgbClr val="3C3C3C"/>
              </a:solidFill>
            </a:endParaRPr>
          </a:p>
          <a:p>
            <a:pPr algn="l"/>
            <a:endParaRPr lang="en-GB" sz="2400" b="1" dirty="0">
              <a:solidFill>
                <a:srgbClr val="3C3C3C"/>
              </a:solidFill>
            </a:endParaRPr>
          </a:p>
        </p:txBody>
      </p:sp>
      <p:sp>
        <p:nvSpPr>
          <p:cNvPr id="6" name="TextBox 5"/>
          <p:cNvSpPr txBox="1"/>
          <p:nvPr/>
        </p:nvSpPr>
        <p:spPr>
          <a:xfrm>
            <a:off x="685800" y="1761093"/>
            <a:ext cx="7921978" cy="769441"/>
          </a:xfrm>
          <a:prstGeom prst="rect">
            <a:avLst/>
          </a:prstGeom>
          <a:noFill/>
        </p:spPr>
        <p:txBody>
          <a:bodyPr wrap="square" rtlCol="0">
            <a:spAutoFit/>
          </a:bodyPr>
          <a:lstStyle/>
          <a:p>
            <a:r>
              <a:rPr lang="sl-SI" sz="4400" b="1" dirty="0">
                <a:solidFill>
                  <a:srgbClr val="E84133"/>
                </a:solidFill>
                <a:latin typeface="Arial"/>
                <a:cs typeface="Arial"/>
              </a:rPr>
              <a:t>CCP3 in Ljubljana, </a:t>
            </a:r>
            <a:r>
              <a:rPr lang="sl-SI" sz="4400" b="1" dirty="0" err="1">
                <a:solidFill>
                  <a:srgbClr val="E84133"/>
                </a:solidFill>
                <a:latin typeface="Arial"/>
                <a:cs typeface="Arial"/>
              </a:rPr>
              <a:t>Slovenia</a:t>
            </a:r>
            <a:endParaRPr lang="en-US" sz="4400" b="1" dirty="0">
              <a:solidFill>
                <a:srgbClr val="E84133"/>
              </a:solidFill>
              <a:latin typeface="Arial"/>
              <a:cs typeface="Arial"/>
            </a:endParaRPr>
          </a:p>
        </p:txBody>
      </p:sp>
    </p:spTree>
    <p:extLst>
      <p:ext uri="{BB962C8B-B14F-4D97-AF65-F5344CB8AC3E}">
        <p14:creationId xmlns:p14="http://schemas.microsoft.com/office/powerpoint/2010/main" val="1320622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07" y="0"/>
            <a:ext cx="6976738" cy="6863856"/>
          </a:xfrm>
          <a:prstGeom prst="rect">
            <a:avLst/>
          </a:prstGeom>
        </p:spPr>
      </p:pic>
    </p:spTree>
    <p:extLst>
      <p:ext uri="{BB962C8B-B14F-4D97-AF65-F5344CB8AC3E}">
        <p14:creationId xmlns:p14="http://schemas.microsoft.com/office/powerpoint/2010/main" val="109788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E84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sp>
        <p:nvSpPr>
          <p:cNvPr id="7" name="Title 1"/>
          <p:cNvSpPr txBox="1">
            <a:spLocks/>
          </p:cNvSpPr>
          <p:nvPr/>
        </p:nvSpPr>
        <p:spPr>
          <a:xfrm>
            <a:off x="702398" y="3009315"/>
            <a:ext cx="7772400" cy="22682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b="1" dirty="0">
              <a:solidFill>
                <a:srgbClr val="F9F8E8"/>
              </a:solidFill>
            </a:endParaRPr>
          </a:p>
          <a:p>
            <a:r>
              <a:rPr lang="sl-SI" sz="2400" b="1" dirty="0" smtClean="0">
                <a:solidFill>
                  <a:srgbClr val="3C3C3C"/>
                </a:solidFill>
              </a:rPr>
              <a:t>How </a:t>
            </a:r>
            <a:r>
              <a:rPr lang="sl-SI" sz="2400" b="1" dirty="0" err="1">
                <a:solidFill>
                  <a:srgbClr val="3C3C3C"/>
                </a:solidFill>
              </a:rPr>
              <a:t>does</a:t>
            </a:r>
            <a:r>
              <a:rPr lang="sl-SI" sz="2400" b="1" dirty="0">
                <a:solidFill>
                  <a:srgbClr val="3C3C3C"/>
                </a:solidFill>
              </a:rPr>
              <a:t> it </a:t>
            </a:r>
            <a:r>
              <a:rPr lang="sl-SI" sz="2400" b="1" dirty="0" err="1" smtClean="0">
                <a:solidFill>
                  <a:srgbClr val="3C3C3C"/>
                </a:solidFill>
              </a:rPr>
              <a:t>work</a:t>
            </a:r>
            <a:r>
              <a:rPr lang="sl-SI" sz="2400" b="1" dirty="0" smtClean="0">
                <a:solidFill>
                  <a:srgbClr val="3C3C3C"/>
                </a:solidFill>
              </a:rPr>
              <a:t> in </a:t>
            </a:r>
            <a:r>
              <a:rPr lang="sl-SI" sz="2400" b="1" dirty="0" err="1" smtClean="0">
                <a:solidFill>
                  <a:srgbClr val="3C3C3C"/>
                </a:solidFill>
              </a:rPr>
              <a:t>practice</a:t>
            </a:r>
            <a:r>
              <a:rPr lang="sl-SI" sz="2400" b="1" dirty="0" smtClean="0">
                <a:solidFill>
                  <a:srgbClr val="3C3C3C"/>
                </a:solidFill>
              </a:rPr>
              <a:t>?</a:t>
            </a:r>
            <a:endParaRPr lang="sl-SI" sz="2400" b="1" dirty="0">
              <a:solidFill>
                <a:srgbClr val="3C3C3C"/>
              </a:solidFill>
            </a:endParaRPr>
          </a:p>
        </p:txBody>
      </p:sp>
      <p:sp>
        <p:nvSpPr>
          <p:cNvPr id="8" name="TextBox 7"/>
          <p:cNvSpPr txBox="1"/>
          <p:nvPr/>
        </p:nvSpPr>
        <p:spPr>
          <a:xfrm>
            <a:off x="660861" y="2118559"/>
            <a:ext cx="7921978" cy="769441"/>
          </a:xfrm>
          <a:prstGeom prst="rect">
            <a:avLst/>
          </a:prstGeom>
          <a:noFill/>
        </p:spPr>
        <p:txBody>
          <a:bodyPr wrap="square" rtlCol="0">
            <a:spAutoFit/>
          </a:bodyPr>
          <a:lstStyle/>
          <a:p>
            <a:pPr algn="ctr"/>
            <a:r>
              <a:rPr lang="sl-SI" sz="4400" b="1" dirty="0" smtClean="0">
                <a:solidFill>
                  <a:srgbClr val="E84133"/>
                </a:solidFill>
                <a:latin typeface="Arial"/>
                <a:cs typeface="Arial"/>
              </a:rPr>
              <a:t>CCP on a </a:t>
            </a:r>
            <a:r>
              <a:rPr lang="sl-SI" sz="4400" b="1" dirty="0" err="1" smtClean="0">
                <a:solidFill>
                  <a:srgbClr val="E84133"/>
                </a:solidFill>
                <a:latin typeface="Arial"/>
                <a:cs typeface="Arial"/>
              </a:rPr>
              <a:t>field</a:t>
            </a:r>
            <a:r>
              <a:rPr lang="sl-SI" sz="4400" b="1" dirty="0" smtClean="0">
                <a:solidFill>
                  <a:srgbClr val="E84133"/>
                </a:solidFill>
                <a:latin typeface="Arial"/>
                <a:cs typeface="Arial"/>
              </a:rPr>
              <a:t> </a:t>
            </a:r>
            <a:r>
              <a:rPr lang="sl-SI" sz="4400" b="1" dirty="0" err="1" smtClean="0">
                <a:solidFill>
                  <a:srgbClr val="E84133"/>
                </a:solidFill>
                <a:latin typeface="Arial"/>
                <a:cs typeface="Arial"/>
              </a:rPr>
              <a:t>trip</a:t>
            </a:r>
            <a:endParaRPr lang="en-US" sz="4400" b="1" dirty="0">
              <a:solidFill>
                <a:srgbClr val="E84133"/>
              </a:solidFill>
              <a:latin typeface="Arial"/>
              <a:cs typeface="Arial"/>
            </a:endParaRPr>
          </a:p>
        </p:txBody>
      </p:sp>
    </p:spTree>
    <p:extLst>
      <p:ext uri="{BB962C8B-B14F-4D97-AF65-F5344CB8AC3E}">
        <p14:creationId xmlns:p14="http://schemas.microsoft.com/office/powerpoint/2010/main" val="344243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3C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pic>
        <p:nvPicPr>
          <p:cNvPr id="5" name="traces_logo_RGB.png" descr="/Volumes/Z WORKS/TRACES/identity/logo/traces_logo_RG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109182" y="451557"/>
            <a:ext cx="621829" cy="813161"/>
          </a:xfrm>
          <a:prstGeom prst="rect">
            <a:avLst/>
          </a:prstGeom>
        </p:spPr>
      </p:pic>
      <p:sp>
        <p:nvSpPr>
          <p:cNvPr id="8" name="Title 1"/>
          <p:cNvSpPr txBox="1">
            <a:spLocks/>
          </p:cNvSpPr>
          <p:nvPr/>
        </p:nvSpPr>
        <p:spPr>
          <a:xfrm>
            <a:off x="698097" y="2651849"/>
            <a:ext cx="7772400" cy="366416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2400" dirty="0">
              <a:solidFill>
                <a:srgbClr val="3C3C3C"/>
              </a:solidFill>
            </a:endParaRPr>
          </a:p>
          <a:p>
            <a:pPr algn="l"/>
            <a:endParaRPr lang="en-GB" sz="2400" b="1" dirty="0">
              <a:solidFill>
                <a:srgbClr val="3C3C3C"/>
              </a:solidFill>
            </a:endParaRPr>
          </a:p>
          <a:p>
            <a:pPr algn="l"/>
            <a:endParaRPr lang="en-GB" sz="2400" b="1" dirty="0">
              <a:solidFill>
                <a:srgbClr val="3C3C3C"/>
              </a:solidFill>
            </a:endParaRPr>
          </a:p>
        </p:txBody>
      </p:sp>
      <p:sp>
        <p:nvSpPr>
          <p:cNvPr id="6" name="TextBox 5"/>
          <p:cNvSpPr txBox="1"/>
          <p:nvPr/>
        </p:nvSpPr>
        <p:spPr>
          <a:xfrm>
            <a:off x="685800" y="1761093"/>
            <a:ext cx="7921978" cy="1446550"/>
          </a:xfrm>
          <a:prstGeom prst="rect">
            <a:avLst/>
          </a:prstGeom>
          <a:noFill/>
        </p:spPr>
        <p:txBody>
          <a:bodyPr wrap="square" rtlCol="0">
            <a:spAutoFit/>
          </a:bodyPr>
          <a:lstStyle/>
          <a:p>
            <a:r>
              <a:rPr lang="sl-SI" sz="4400" b="1" dirty="0">
                <a:solidFill>
                  <a:srgbClr val="E84133"/>
                </a:solidFill>
                <a:latin typeface="Arial"/>
                <a:cs typeface="Arial"/>
              </a:rPr>
              <a:t>Field trip to the death-mask maker Viktor Gojkovič</a:t>
            </a:r>
            <a:endParaRPr lang="en-US" sz="4400" b="1" dirty="0">
              <a:solidFill>
                <a:srgbClr val="E84133"/>
              </a:solidFill>
              <a:latin typeface="Arial"/>
              <a:cs typeface="Arial"/>
            </a:endParaRPr>
          </a:p>
        </p:txBody>
      </p:sp>
      <p:sp>
        <p:nvSpPr>
          <p:cNvPr id="7" name="Title 1"/>
          <p:cNvSpPr txBox="1">
            <a:spLocks/>
          </p:cNvSpPr>
          <p:nvPr/>
        </p:nvSpPr>
        <p:spPr>
          <a:xfrm>
            <a:off x="685800" y="3207643"/>
            <a:ext cx="7772400" cy="290182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t>-</a:t>
            </a:r>
            <a:r>
              <a:rPr lang="sl-SI" sz="2400" dirty="0"/>
              <a:t>    </a:t>
            </a:r>
            <a:r>
              <a:rPr lang="en-US" sz="2400" b="1" dirty="0"/>
              <a:t>Getting out of a comfort zone </a:t>
            </a:r>
            <a:endParaRPr lang="en-US" sz="2400" dirty="0"/>
          </a:p>
          <a:p>
            <a:pPr algn="l"/>
            <a:r>
              <a:rPr lang="en-US" sz="1400" b="1" dirty="0"/>
              <a:t>Moving field research from institutional frame to contemporary practice of casting dead masks</a:t>
            </a:r>
            <a:endParaRPr lang="en-US" sz="1400" dirty="0"/>
          </a:p>
          <a:p>
            <a:pPr algn="l"/>
            <a:r>
              <a:rPr lang="en-US" sz="2400" dirty="0"/>
              <a:t>-</a:t>
            </a:r>
            <a:r>
              <a:rPr lang="sl-SI" sz="2400" dirty="0"/>
              <a:t>    </a:t>
            </a:r>
            <a:r>
              <a:rPr lang="en-US" sz="2400" b="1" dirty="0"/>
              <a:t>Creative Co-production on the field</a:t>
            </a:r>
            <a:endParaRPr lang="en-US" sz="2400" dirty="0"/>
          </a:p>
          <a:p>
            <a:pPr algn="l"/>
            <a:r>
              <a:rPr lang="en-US" sz="1400" b="1" dirty="0"/>
              <a:t>Artists, ethnographer, historian, art historian and Viktor </a:t>
            </a:r>
            <a:r>
              <a:rPr lang="en-US" sz="1400" b="1" dirty="0" err="1"/>
              <a:t>Gojkovič‘s</a:t>
            </a:r>
            <a:r>
              <a:rPr lang="en-US" sz="1400" b="1" dirty="0"/>
              <a:t> relative joining expertise and creating safe environment for collaboration with the sculptor who casts the death masks</a:t>
            </a:r>
            <a:endParaRPr lang="en-US" sz="1400" dirty="0"/>
          </a:p>
          <a:p>
            <a:pPr algn="l"/>
            <a:r>
              <a:rPr lang="en-US" sz="2400" dirty="0"/>
              <a:t>- </a:t>
            </a:r>
            <a:r>
              <a:rPr lang="en-US" sz="2400" b="1" dirty="0"/>
              <a:t>   Contentiousness of contemporary death-mask making</a:t>
            </a:r>
            <a:br>
              <a:rPr lang="en-US" sz="2400" b="1" dirty="0"/>
            </a:br>
            <a:r>
              <a:rPr lang="en-US" sz="1400" b="1" dirty="0"/>
              <a:t>How much do we know about death and dead body and are we as society today alienated from the experiences and this fills us with unease and piety. Is there anything problematic in how the handling of a dead body is performed by the sculptors or pathology and morgue staff? Do anecdotes on</a:t>
            </a:r>
            <a:r>
              <a:rPr lang="sl-SI" sz="1400" b="1" dirty="0"/>
              <a:t> various</a:t>
            </a:r>
            <a:r>
              <a:rPr lang="en-US" sz="1400" b="1" dirty="0"/>
              <a:t> situations of casting the death masks</a:t>
            </a:r>
            <a:r>
              <a:rPr lang="sl-SI" sz="1400" b="1" dirty="0"/>
              <a:t> regarding the decay of the body and handling</a:t>
            </a:r>
            <a:r>
              <a:rPr lang="en-US" sz="1400" b="1" dirty="0"/>
              <a:t> make practice contentious?</a:t>
            </a:r>
            <a:br>
              <a:rPr lang="en-US" sz="1400" b="1" dirty="0"/>
            </a:br>
            <a:endParaRPr lang="sl-SI" sz="1400" b="1" dirty="0"/>
          </a:p>
          <a:p>
            <a:pPr algn="l"/>
            <a:endParaRPr lang="sl-SI" sz="2400" b="1" dirty="0"/>
          </a:p>
          <a:p>
            <a:pPr algn="l"/>
            <a:r>
              <a:rPr lang="sl-SI" sz="2400" b="1" dirty="0">
                <a:solidFill>
                  <a:srgbClr val="3C3C3C"/>
                </a:solidFill>
              </a:rPr>
              <a:t>    </a:t>
            </a:r>
            <a:endParaRPr lang="sl-SI" sz="2400" dirty="0">
              <a:solidFill>
                <a:srgbClr val="3C3C3C"/>
              </a:solidFill>
            </a:endParaRPr>
          </a:p>
          <a:p>
            <a:pPr algn="l"/>
            <a:endParaRPr lang="en-GB" sz="2400" b="1" dirty="0">
              <a:solidFill>
                <a:srgbClr val="3C3C3C"/>
              </a:solidFill>
            </a:endParaRPr>
          </a:p>
          <a:p>
            <a:pPr algn="l"/>
            <a:endParaRPr lang="en-GB" sz="2400" b="1" dirty="0">
              <a:solidFill>
                <a:srgbClr val="3C3C3C"/>
              </a:solidFill>
            </a:endParaRPr>
          </a:p>
        </p:txBody>
      </p:sp>
    </p:spTree>
    <p:extLst>
      <p:ext uri="{BB962C8B-B14F-4D97-AF65-F5344CB8AC3E}">
        <p14:creationId xmlns:p14="http://schemas.microsoft.com/office/powerpoint/2010/main" val="824770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36"/>
            <a:ext cx="9144000" cy="6788727"/>
          </a:xfrm>
          <a:prstGeom prst="rect">
            <a:avLst/>
          </a:prstGeom>
        </p:spPr>
      </p:pic>
    </p:spTree>
    <p:extLst>
      <p:ext uri="{BB962C8B-B14F-4D97-AF65-F5344CB8AC3E}">
        <p14:creationId xmlns:p14="http://schemas.microsoft.com/office/powerpoint/2010/main" val="2667115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3C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pic>
        <p:nvPicPr>
          <p:cNvPr id="5" name="traces_logo_RGB.png" descr="/Volumes/Z WORKS/TRACES/identity/logo/traces_logo_RG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09182" y="451557"/>
            <a:ext cx="621829" cy="813161"/>
          </a:xfrm>
          <a:prstGeom prst="rect">
            <a:avLst/>
          </a:prstGeom>
        </p:spPr>
      </p:pic>
      <p:sp>
        <p:nvSpPr>
          <p:cNvPr id="8" name="Title 1"/>
          <p:cNvSpPr txBox="1">
            <a:spLocks/>
          </p:cNvSpPr>
          <p:nvPr/>
        </p:nvSpPr>
        <p:spPr>
          <a:xfrm>
            <a:off x="698097" y="2651849"/>
            <a:ext cx="7772400" cy="366416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rgbClr val="3C3C3C"/>
                </a:solidFill>
              </a:rPr>
              <a:t>1) COPRODUCTION </a:t>
            </a:r>
            <a:r>
              <a:rPr lang="sl-SI" sz="1800" b="1" dirty="0">
                <a:solidFill>
                  <a:srgbClr val="3C3C3C"/>
                </a:solidFill>
              </a:rPr>
              <a:t>&amp;</a:t>
            </a:r>
            <a:r>
              <a:rPr lang="en-GB" sz="1800" b="1" dirty="0">
                <a:solidFill>
                  <a:srgbClr val="3C3C3C"/>
                </a:solidFill>
              </a:rPr>
              <a:t> PUBLIC FORMATS</a:t>
            </a:r>
            <a:r>
              <a:rPr lang="sl-SI" sz="1800" b="1" dirty="0">
                <a:solidFill>
                  <a:srgbClr val="3C3C3C"/>
                </a:solidFill>
              </a:rPr>
              <a:t> </a:t>
            </a:r>
            <a:r>
              <a:rPr lang="sl-SI" sz="1800" b="1" dirty="0" err="1">
                <a:solidFill>
                  <a:srgbClr val="3C3C3C"/>
                </a:solidFill>
              </a:rPr>
              <a:t>vs</a:t>
            </a:r>
            <a:r>
              <a:rPr lang="sl-SI" sz="1800" b="1" dirty="0">
                <a:solidFill>
                  <a:srgbClr val="3C3C3C"/>
                </a:solidFill>
              </a:rPr>
              <a:t> ARTISTIC VISUALISATION</a:t>
            </a:r>
            <a:r>
              <a:rPr lang="en-GB" sz="1800" b="1" dirty="0">
                <a:solidFill>
                  <a:srgbClr val="3C3C3C"/>
                </a:solidFill>
              </a:rPr>
              <a:t> (</a:t>
            </a:r>
            <a:r>
              <a:rPr lang="sl-SI" sz="1800" b="1" dirty="0">
                <a:solidFill>
                  <a:srgbClr val="3C3C3C"/>
                </a:solidFill>
              </a:rPr>
              <a:t>&gt; </a:t>
            </a:r>
            <a:r>
              <a:rPr lang="en-GB" sz="1800" b="1" dirty="0">
                <a:solidFill>
                  <a:srgbClr val="3C3C3C"/>
                </a:solidFill>
              </a:rPr>
              <a:t>WP1)</a:t>
            </a:r>
          </a:p>
          <a:p>
            <a:pPr algn="l"/>
            <a:r>
              <a:rPr lang="sl-SI" sz="1800" dirty="0">
                <a:solidFill>
                  <a:srgbClr val="3C3C3C"/>
                </a:solidFill>
              </a:rPr>
              <a:t>Is </a:t>
            </a:r>
            <a:r>
              <a:rPr lang="sl-SI" sz="1800" dirty="0" err="1">
                <a:solidFill>
                  <a:srgbClr val="3C3C3C"/>
                </a:solidFill>
              </a:rPr>
              <a:t>the</a:t>
            </a:r>
            <a:r>
              <a:rPr lang="sl-SI" sz="1800" dirty="0">
                <a:solidFill>
                  <a:srgbClr val="3C3C3C"/>
                </a:solidFill>
              </a:rPr>
              <a:t> </a:t>
            </a:r>
            <a:r>
              <a:rPr lang="sl-SI" sz="1800" dirty="0" err="1">
                <a:solidFill>
                  <a:srgbClr val="3C3C3C"/>
                </a:solidFill>
              </a:rPr>
              <a:t>artwork</a:t>
            </a:r>
            <a:r>
              <a:rPr lang="sl-SI" sz="1800" dirty="0">
                <a:solidFill>
                  <a:srgbClr val="3C3C3C"/>
                </a:solidFill>
              </a:rPr>
              <a:t> </a:t>
            </a:r>
            <a:r>
              <a:rPr lang="sl-SI" sz="1800" dirty="0" err="1">
                <a:solidFill>
                  <a:srgbClr val="3C3C3C"/>
                </a:solidFill>
              </a:rPr>
              <a:t>obsolete</a:t>
            </a:r>
            <a:r>
              <a:rPr lang="sl-SI" sz="1800" dirty="0">
                <a:solidFill>
                  <a:srgbClr val="3C3C3C"/>
                </a:solidFill>
              </a:rPr>
              <a:t>?</a:t>
            </a:r>
          </a:p>
          <a:p>
            <a:pPr algn="l"/>
            <a:endParaRPr lang="sl-SI" sz="1800" b="1" dirty="0">
              <a:solidFill>
                <a:srgbClr val="3C3C3C"/>
              </a:solidFill>
            </a:endParaRPr>
          </a:p>
          <a:p>
            <a:pPr algn="l"/>
            <a:r>
              <a:rPr lang="en-GB" sz="1800" b="1" dirty="0">
                <a:solidFill>
                  <a:srgbClr val="3C3C3C"/>
                </a:solidFill>
              </a:rPr>
              <a:t>2) ENCOUNTERS WITH DIFFICULT COLLECTIONS (</a:t>
            </a:r>
            <a:r>
              <a:rPr lang="sl-SI" sz="1800" b="1" dirty="0">
                <a:solidFill>
                  <a:srgbClr val="3C3C3C"/>
                </a:solidFill>
              </a:rPr>
              <a:t>&gt; </a:t>
            </a:r>
            <a:r>
              <a:rPr lang="en-GB" sz="1800" b="1" dirty="0">
                <a:solidFill>
                  <a:srgbClr val="3C3C3C"/>
                </a:solidFill>
              </a:rPr>
              <a:t>WP3+5)</a:t>
            </a:r>
          </a:p>
          <a:p>
            <a:pPr algn="l"/>
            <a:r>
              <a:rPr lang="sl-SI" sz="1800" dirty="0" err="1">
                <a:solidFill>
                  <a:srgbClr val="3C3C3C"/>
                </a:solidFill>
              </a:rPr>
              <a:t>Contemporary</a:t>
            </a:r>
            <a:r>
              <a:rPr lang="sl-SI" sz="1800" dirty="0">
                <a:solidFill>
                  <a:srgbClr val="3C3C3C"/>
                </a:solidFill>
              </a:rPr>
              <a:t> </a:t>
            </a:r>
            <a:r>
              <a:rPr lang="sl-SI" sz="1800" dirty="0" err="1">
                <a:solidFill>
                  <a:srgbClr val="3C3C3C"/>
                </a:solidFill>
              </a:rPr>
              <a:t>death</a:t>
            </a:r>
            <a:r>
              <a:rPr lang="sl-SI" sz="1800" dirty="0">
                <a:solidFill>
                  <a:srgbClr val="3C3C3C"/>
                </a:solidFill>
              </a:rPr>
              <a:t>-mask </a:t>
            </a:r>
            <a:r>
              <a:rPr lang="sl-SI" sz="1800" dirty="0" err="1">
                <a:solidFill>
                  <a:srgbClr val="3C3C3C"/>
                </a:solidFill>
              </a:rPr>
              <a:t>casting</a:t>
            </a:r>
            <a:r>
              <a:rPr lang="sl-SI" sz="1800" dirty="0">
                <a:solidFill>
                  <a:srgbClr val="3C3C3C"/>
                </a:solidFill>
              </a:rPr>
              <a:t>: CCP3 </a:t>
            </a:r>
            <a:r>
              <a:rPr lang="sl-SI" sz="1800" dirty="0" err="1">
                <a:solidFill>
                  <a:srgbClr val="3C3C3C"/>
                </a:solidFill>
              </a:rPr>
              <a:t>goes</a:t>
            </a:r>
            <a:r>
              <a:rPr lang="sl-SI" sz="1800" dirty="0">
                <a:solidFill>
                  <a:srgbClr val="3C3C3C"/>
                </a:solidFill>
              </a:rPr>
              <a:t> out </a:t>
            </a:r>
            <a:r>
              <a:rPr lang="sl-SI" sz="1800" dirty="0" err="1">
                <a:solidFill>
                  <a:srgbClr val="3C3C3C"/>
                </a:solidFill>
              </a:rPr>
              <a:t>of</a:t>
            </a:r>
            <a:r>
              <a:rPr lang="sl-SI" sz="1800" dirty="0">
                <a:solidFill>
                  <a:srgbClr val="3C3C3C"/>
                </a:solidFill>
              </a:rPr>
              <a:t> </a:t>
            </a:r>
            <a:r>
              <a:rPr lang="sl-SI" sz="1800" dirty="0" err="1">
                <a:solidFill>
                  <a:srgbClr val="3C3C3C"/>
                </a:solidFill>
              </a:rPr>
              <a:t>comfort</a:t>
            </a:r>
            <a:r>
              <a:rPr lang="sl-SI" sz="1800" dirty="0">
                <a:solidFill>
                  <a:srgbClr val="3C3C3C"/>
                </a:solidFill>
              </a:rPr>
              <a:t> zone.</a:t>
            </a:r>
            <a:endParaRPr lang="en-GB" sz="1800" dirty="0">
              <a:solidFill>
                <a:srgbClr val="3C3C3C"/>
              </a:solidFill>
            </a:endParaRPr>
          </a:p>
          <a:p>
            <a:pPr algn="l"/>
            <a:endParaRPr lang="sl-SI" sz="1800" b="1" dirty="0">
              <a:solidFill>
                <a:srgbClr val="3C3C3C"/>
              </a:solidFill>
            </a:endParaRPr>
          </a:p>
          <a:p>
            <a:pPr algn="l"/>
            <a:r>
              <a:rPr lang="en-GB" sz="1800" b="1" dirty="0">
                <a:solidFill>
                  <a:srgbClr val="3C3C3C"/>
                </a:solidFill>
              </a:rPr>
              <a:t>3) REFLEXIVE EUROPEANISATION (</a:t>
            </a:r>
            <a:r>
              <a:rPr lang="sl-SI" sz="1800" b="1" dirty="0">
                <a:solidFill>
                  <a:srgbClr val="3C3C3C"/>
                </a:solidFill>
              </a:rPr>
              <a:t>&gt; </a:t>
            </a:r>
            <a:r>
              <a:rPr lang="en-GB" sz="1800" b="1" dirty="0">
                <a:solidFill>
                  <a:srgbClr val="3C3C3C"/>
                </a:solidFill>
              </a:rPr>
              <a:t>WP4+5)</a:t>
            </a:r>
          </a:p>
          <a:p>
            <a:pPr algn="l"/>
            <a:r>
              <a:rPr lang="sl-SI" sz="1800" dirty="0">
                <a:solidFill>
                  <a:srgbClr val="3C3C3C"/>
                </a:solidFill>
              </a:rPr>
              <a:t>‚</a:t>
            </a:r>
            <a:r>
              <a:rPr lang="sl-SI" sz="1800" dirty="0" err="1">
                <a:solidFill>
                  <a:srgbClr val="3C3C3C"/>
                </a:solidFill>
              </a:rPr>
              <a:t>Successful</a:t>
            </a:r>
            <a:r>
              <a:rPr lang="sl-SI" sz="1800" dirty="0">
                <a:solidFill>
                  <a:srgbClr val="3C3C3C"/>
                </a:solidFill>
              </a:rPr>
              <a:t>‘ </a:t>
            </a:r>
            <a:r>
              <a:rPr lang="sl-SI" sz="1800" dirty="0" err="1">
                <a:solidFill>
                  <a:srgbClr val="3C3C3C"/>
                </a:solidFill>
              </a:rPr>
              <a:t>decolonisation</a:t>
            </a:r>
            <a:r>
              <a:rPr lang="sl-SI" sz="1800" dirty="0">
                <a:solidFill>
                  <a:srgbClr val="3C3C3C"/>
                </a:solidFill>
              </a:rPr>
              <a:t> &amp; </a:t>
            </a:r>
            <a:r>
              <a:rPr lang="sl-SI" sz="1800" dirty="0" err="1">
                <a:solidFill>
                  <a:srgbClr val="3C3C3C"/>
                </a:solidFill>
              </a:rPr>
              <a:t>artists</a:t>
            </a:r>
            <a:r>
              <a:rPr lang="sl-SI" sz="1800" dirty="0">
                <a:solidFill>
                  <a:srgbClr val="3C3C3C"/>
                </a:solidFill>
              </a:rPr>
              <a:t> as </a:t>
            </a:r>
            <a:r>
              <a:rPr lang="sl-SI" sz="1800" dirty="0" err="1">
                <a:solidFill>
                  <a:srgbClr val="3C3C3C"/>
                </a:solidFill>
              </a:rPr>
              <a:t>cultural</a:t>
            </a:r>
            <a:r>
              <a:rPr lang="sl-SI" sz="1800" dirty="0">
                <a:solidFill>
                  <a:srgbClr val="3C3C3C"/>
                </a:solidFill>
              </a:rPr>
              <a:t> </a:t>
            </a:r>
            <a:r>
              <a:rPr lang="sl-SI" sz="1800" dirty="0" err="1">
                <a:solidFill>
                  <a:srgbClr val="3C3C3C"/>
                </a:solidFill>
              </a:rPr>
              <a:t>saints</a:t>
            </a:r>
            <a:r>
              <a:rPr lang="sl-SI" sz="1800" dirty="0">
                <a:solidFill>
                  <a:srgbClr val="3C3C3C"/>
                </a:solidFill>
              </a:rPr>
              <a:t>.</a:t>
            </a:r>
            <a:endParaRPr lang="en-GB" sz="1800" dirty="0">
              <a:solidFill>
                <a:srgbClr val="3C3C3C"/>
              </a:solidFill>
            </a:endParaRPr>
          </a:p>
          <a:p>
            <a:pPr algn="l"/>
            <a:endParaRPr lang="sl-SI" sz="1800" b="1" dirty="0">
              <a:solidFill>
                <a:srgbClr val="3C3C3C"/>
              </a:solidFill>
            </a:endParaRPr>
          </a:p>
          <a:p>
            <a:pPr algn="l"/>
            <a:r>
              <a:rPr lang="en-GB" sz="1800" b="1" dirty="0">
                <a:solidFill>
                  <a:srgbClr val="3C3C3C"/>
                </a:solidFill>
              </a:rPr>
              <a:t>4) MAKING SENSE OF FIELD MATERIALS; ETHNOGRAPHIC METHODS (</a:t>
            </a:r>
            <a:r>
              <a:rPr lang="sl-SI" sz="1800" b="1" dirty="0">
                <a:solidFill>
                  <a:srgbClr val="3C3C3C"/>
                </a:solidFill>
              </a:rPr>
              <a:t>&gt; </a:t>
            </a:r>
            <a:r>
              <a:rPr lang="en-GB" sz="1800" b="1" dirty="0">
                <a:solidFill>
                  <a:srgbClr val="3C3C3C"/>
                </a:solidFill>
              </a:rPr>
              <a:t>WP2+4).</a:t>
            </a:r>
          </a:p>
          <a:p>
            <a:pPr algn="l"/>
            <a:r>
              <a:rPr lang="sl-SI" sz="1800" dirty="0" err="1">
                <a:solidFill>
                  <a:srgbClr val="3C3C3C"/>
                </a:solidFill>
              </a:rPr>
              <a:t>Challenging</a:t>
            </a:r>
            <a:r>
              <a:rPr lang="sl-SI" sz="1800" dirty="0">
                <a:solidFill>
                  <a:srgbClr val="3C3C3C"/>
                </a:solidFill>
              </a:rPr>
              <a:t> </a:t>
            </a:r>
            <a:r>
              <a:rPr lang="sl-SI" sz="1800" dirty="0" err="1">
                <a:solidFill>
                  <a:srgbClr val="3C3C3C"/>
                </a:solidFill>
              </a:rPr>
              <a:t>the</a:t>
            </a:r>
            <a:r>
              <a:rPr lang="sl-SI" sz="1800" dirty="0">
                <a:solidFill>
                  <a:srgbClr val="3C3C3C"/>
                </a:solidFill>
              </a:rPr>
              <a:t> </a:t>
            </a:r>
            <a:r>
              <a:rPr lang="sl-SI" sz="1800" dirty="0" err="1">
                <a:solidFill>
                  <a:srgbClr val="3C3C3C"/>
                </a:solidFill>
              </a:rPr>
              <a:t>artist‘s</a:t>
            </a:r>
            <a:r>
              <a:rPr lang="sl-SI" sz="1800" dirty="0">
                <a:solidFill>
                  <a:srgbClr val="3C3C3C"/>
                </a:solidFill>
              </a:rPr>
              <a:t> role: Artist as a </a:t>
            </a:r>
            <a:r>
              <a:rPr lang="sl-SI" sz="1800" dirty="0" err="1">
                <a:solidFill>
                  <a:srgbClr val="3C3C3C"/>
                </a:solidFill>
              </a:rPr>
              <a:t>producer</a:t>
            </a:r>
            <a:r>
              <a:rPr lang="sl-SI" sz="1800" dirty="0">
                <a:solidFill>
                  <a:srgbClr val="3C3C3C"/>
                </a:solidFill>
              </a:rPr>
              <a:t> &amp; </a:t>
            </a:r>
            <a:r>
              <a:rPr lang="sl-SI" sz="1800" dirty="0" err="1">
                <a:solidFill>
                  <a:srgbClr val="3C3C3C"/>
                </a:solidFill>
              </a:rPr>
              <a:t>facilitator</a:t>
            </a:r>
            <a:r>
              <a:rPr lang="sl-SI" sz="1800" dirty="0">
                <a:solidFill>
                  <a:srgbClr val="3C3C3C"/>
                </a:solidFill>
              </a:rPr>
              <a:t>.</a:t>
            </a:r>
            <a:endParaRPr lang="en-GB" sz="1800" dirty="0">
              <a:solidFill>
                <a:srgbClr val="3C3C3C"/>
              </a:solidFill>
            </a:endParaRPr>
          </a:p>
        </p:txBody>
      </p:sp>
      <p:sp>
        <p:nvSpPr>
          <p:cNvPr id="6" name="TextBox 5"/>
          <p:cNvSpPr txBox="1"/>
          <p:nvPr/>
        </p:nvSpPr>
        <p:spPr>
          <a:xfrm>
            <a:off x="685800" y="1761093"/>
            <a:ext cx="7921978" cy="769441"/>
          </a:xfrm>
          <a:prstGeom prst="rect">
            <a:avLst/>
          </a:prstGeom>
          <a:noFill/>
        </p:spPr>
        <p:txBody>
          <a:bodyPr wrap="square" rtlCol="0">
            <a:spAutoFit/>
          </a:bodyPr>
          <a:lstStyle/>
          <a:p>
            <a:r>
              <a:rPr lang="sl-SI" sz="4400" b="1" dirty="0" err="1">
                <a:solidFill>
                  <a:srgbClr val="E84133"/>
                </a:solidFill>
                <a:latin typeface="Arial"/>
                <a:cs typeface="Arial"/>
              </a:rPr>
              <a:t>Teasers</a:t>
            </a:r>
            <a:r>
              <a:rPr lang="sl-SI" sz="4400" b="1" dirty="0">
                <a:solidFill>
                  <a:srgbClr val="E84133"/>
                </a:solidFill>
                <a:latin typeface="Arial"/>
                <a:cs typeface="Arial"/>
              </a:rPr>
              <a:t> </a:t>
            </a:r>
            <a:r>
              <a:rPr lang="sl-SI" sz="4400" b="1" dirty="0" err="1">
                <a:solidFill>
                  <a:srgbClr val="E84133"/>
                </a:solidFill>
                <a:latin typeface="Arial"/>
                <a:cs typeface="Arial"/>
              </a:rPr>
              <a:t>for</a:t>
            </a:r>
            <a:r>
              <a:rPr lang="sl-SI" sz="4400" b="1" dirty="0">
                <a:solidFill>
                  <a:srgbClr val="E84133"/>
                </a:solidFill>
                <a:latin typeface="Arial"/>
                <a:cs typeface="Arial"/>
              </a:rPr>
              <a:t> </a:t>
            </a:r>
            <a:r>
              <a:rPr lang="sl-SI" sz="4400" b="1" dirty="0" err="1">
                <a:solidFill>
                  <a:srgbClr val="E84133"/>
                </a:solidFill>
                <a:latin typeface="Arial"/>
                <a:cs typeface="Arial"/>
              </a:rPr>
              <a:t>the</a:t>
            </a:r>
            <a:r>
              <a:rPr lang="sl-SI" sz="4400" b="1" dirty="0">
                <a:solidFill>
                  <a:srgbClr val="E84133"/>
                </a:solidFill>
                <a:latin typeface="Arial"/>
                <a:cs typeface="Arial"/>
              </a:rPr>
              <a:t> </a:t>
            </a:r>
            <a:r>
              <a:rPr lang="sl-SI" sz="4400" b="1" dirty="0" err="1">
                <a:solidFill>
                  <a:srgbClr val="E84133"/>
                </a:solidFill>
                <a:latin typeface="Arial"/>
                <a:cs typeface="Arial"/>
              </a:rPr>
              <a:t>workshops</a:t>
            </a:r>
            <a:endParaRPr lang="en-US" sz="4400" b="1" dirty="0">
              <a:solidFill>
                <a:srgbClr val="E84133"/>
              </a:solidFill>
              <a:latin typeface="Arial"/>
              <a:cs typeface="Arial"/>
            </a:endParaRPr>
          </a:p>
        </p:txBody>
      </p:sp>
    </p:spTree>
    <p:extLst>
      <p:ext uri="{BB962C8B-B14F-4D97-AF65-F5344CB8AC3E}">
        <p14:creationId xmlns:p14="http://schemas.microsoft.com/office/powerpoint/2010/main" val="27410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5D7D5"/>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E84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sp>
        <p:nvSpPr>
          <p:cNvPr id="7" name="Title 1"/>
          <p:cNvSpPr txBox="1">
            <a:spLocks/>
          </p:cNvSpPr>
          <p:nvPr/>
        </p:nvSpPr>
        <p:spPr>
          <a:xfrm>
            <a:off x="760589" y="3009315"/>
            <a:ext cx="7772400" cy="22682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l-SI" sz="2400" b="1" dirty="0" err="1">
                <a:solidFill>
                  <a:srgbClr val="F9F8E8"/>
                </a:solidFill>
              </a:rPr>
              <a:t>Creative</a:t>
            </a:r>
            <a:r>
              <a:rPr lang="sl-SI" sz="2400" b="1" dirty="0">
                <a:solidFill>
                  <a:srgbClr val="F9F8E8"/>
                </a:solidFill>
              </a:rPr>
              <a:t> Co-</a:t>
            </a:r>
            <a:r>
              <a:rPr lang="sl-SI" sz="2400" b="1" dirty="0" err="1">
                <a:solidFill>
                  <a:srgbClr val="F9F8E8"/>
                </a:solidFill>
              </a:rPr>
              <a:t>production</a:t>
            </a:r>
            <a:r>
              <a:rPr lang="sl-SI" sz="2400" b="1" dirty="0">
                <a:solidFill>
                  <a:srgbClr val="F9F8E8"/>
                </a:solidFill>
              </a:rPr>
              <a:t> #3</a:t>
            </a:r>
            <a:endParaRPr lang="en-US" sz="2400" b="1" dirty="0">
              <a:solidFill>
                <a:srgbClr val="F9F8E8"/>
              </a:solidFill>
            </a:endParaRPr>
          </a:p>
          <a:p>
            <a:endParaRPr lang="en-US" sz="2400" b="1" dirty="0">
              <a:solidFill>
                <a:srgbClr val="F9F8E8"/>
              </a:solidFill>
            </a:endParaRPr>
          </a:p>
          <a:p>
            <a:r>
              <a:rPr lang="sl-SI" sz="2400" b="1" dirty="0" err="1"/>
              <a:t>Domestic</a:t>
            </a:r>
            <a:r>
              <a:rPr lang="sl-SI" sz="2400" b="1" dirty="0"/>
              <a:t> </a:t>
            </a:r>
            <a:r>
              <a:rPr lang="sl-SI" sz="2400" b="1" dirty="0" err="1"/>
              <a:t>Research</a:t>
            </a:r>
            <a:r>
              <a:rPr lang="sl-SI" sz="2400" b="1" dirty="0"/>
              <a:t> </a:t>
            </a:r>
            <a:r>
              <a:rPr lang="sl-SI" sz="2400" b="1" dirty="0" err="1"/>
              <a:t>Society</a:t>
            </a:r>
            <a:endParaRPr lang="sl-SI" sz="2400" b="1" dirty="0"/>
          </a:p>
          <a:p>
            <a:r>
              <a:rPr lang="sl-SI" sz="2400" b="1" dirty="0"/>
              <a:t>http://ddr.si/en/category/projects/casting-of-death/ </a:t>
            </a:r>
          </a:p>
          <a:p>
            <a:r>
              <a:rPr lang="sl-SI" sz="2400" b="1" dirty="0"/>
              <a:t>info@ddr.si</a:t>
            </a:r>
          </a:p>
        </p:txBody>
      </p:sp>
      <p:sp>
        <p:nvSpPr>
          <p:cNvPr id="8" name="TextBox 7"/>
          <p:cNvSpPr txBox="1"/>
          <p:nvPr/>
        </p:nvSpPr>
        <p:spPr>
          <a:xfrm>
            <a:off x="685800" y="2118559"/>
            <a:ext cx="7921978" cy="769441"/>
          </a:xfrm>
          <a:prstGeom prst="rect">
            <a:avLst/>
          </a:prstGeom>
          <a:noFill/>
        </p:spPr>
        <p:txBody>
          <a:bodyPr wrap="square" rtlCol="0">
            <a:spAutoFit/>
          </a:bodyPr>
          <a:lstStyle/>
          <a:p>
            <a:pPr algn="ctr"/>
            <a:r>
              <a:rPr lang="sl-SI" sz="4400" b="1" dirty="0" err="1">
                <a:solidFill>
                  <a:srgbClr val="E84133"/>
                </a:solidFill>
                <a:latin typeface="Arial"/>
                <a:cs typeface="Arial"/>
              </a:rPr>
              <a:t>Thank</a:t>
            </a:r>
            <a:r>
              <a:rPr lang="sl-SI" sz="4400" b="1" dirty="0">
                <a:solidFill>
                  <a:srgbClr val="E84133"/>
                </a:solidFill>
                <a:latin typeface="Arial"/>
                <a:cs typeface="Arial"/>
              </a:rPr>
              <a:t> </a:t>
            </a:r>
            <a:r>
              <a:rPr lang="sl-SI" sz="4400" b="1" dirty="0" err="1">
                <a:solidFill>
                  <a:srgbClr val="E84133"/>
                </a:solidFill>
                <a:latin typeface="Arial"/>
                <a:cs typeface="Arial"/>
              </a:rPr>
              <a:t>you</a:t>
            </a:r>
            <a:r>
              <a:rPr lang="sl-SI" sz="4400" b="1" dirty="0">
                <a:solidFill>
                  <a:srgbClr val="E84133"/>
                </a:solidFill>
                <a:latin typeface="Arial"/>
                <a:cs typeface="Arial"/>
              </a:rPr>
              <a:t>.</a:t>
            </a:r>
            <a:endParaRPr lang="en-US" sz="4400" b="1" dirty="0">
              <a:solidFill>
                <a:srgbClr val="E84133"/>
              </a:solidFill>
              <a:latin typeface="Arial"/>
              <a:cs typeface="Arial"/>
            </a:endParaRPr>
          </a:p>
        </p:txBody>
      </p:sp>
      <p:sp>
        <p:nvSpPr>
          <p:cNvPr id="11" name="L-Shape 10"/>
          <p:cNvSpPr/>
          <p:nvPr/>
        </p:nvSpPr>
        <p:spPr>
          <a:xfrm rot="18900000">
            <a:off x="4436737" y="5402208"/>
            <a:ext cx="420105" cy="420105"/>
          </a:xfrm>
          <a:prstGeom prst="corner">
            <a:avLst>
              <a:gd name="adj1" fmla="val 34589"/>
              <a:gd name="adj2" fmla="val 31869"/>
            </a:avLst>
          </a:prstGeom>
          <a:solidFill>
            <a:srgbClr val="E84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65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069106"/>
            <a:ext cx="9144000" cy="646331"/>
          </a:xfrm>
          <a:prstGeom prst="rect">
            <a:avLst/>
          </a:prstGeom>
          <a:noFill/>
        </p:spPr>
        <p:txBody>
          <a:bodyPr wrap="square" rtlCol="0">
            <a:spAutoFit/>
          </a:bodyPr>
          <a:lstStyle/>
          <a:p>
            <a:pPr algn="ctr"/>
            <a:endParaRPr lang="sl-SI" b="1" dirty="0">
              <a:solidFill>
                <a:srgbClr val="F9F8E8"/>
              </a:solidFill>
            </a:endParaRPr>
          </a:p>
          <a:p>
            <a:pPr algn="ctr"/>
            <a:r>
              <a:rPr lang="en-GB" b="1" dirty="0">
                <a:solidFill>
                  <a:srgbClr val="F9F8E8"/>
                </a:solidFill>
              </a:rPr>
              <a:t>Slovene Academy of Sciences and Arts</a:t>
            </a:r>
            <a:r>
              <a:rPr lang="sl-SI" b="1" dirty="0">
                <a:solidFill>
                  <a:srgbClr val="F9F8E8"/>
                </a:solidFill>
              </a:rPr>
              <a:t>, 30 </a:t>
            </a:r>
            <a:r>
              <a:rPr lang="sl-SI" b="1" dirty="0" err="1">
                <a:solidFill>
                  <a:srgbClr val="F9F8E8"/>
                </a:solidFill>
              </a:rPr>
              <a:t>March</a:t>
            </a:r>
            <a:r>
              <a:rPr lang="sl-SI" b="1" dirty="0">
                <a:solidFill>
                  <a:srgbClr val="F9F8E8"/>
                </a:solidFill>
              </a:rPr>
              <a:t> 2017</a:t>
            </a:r>
            <a:endParaRPr lang="en-US" b="1" dirty="0">
              <a:solidFill>
                <a:srgbClr val="F9F8E8"/>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02" y="0"/>
            <a:ext cx="7687195" cy="5765396"/>
          </a:xfrm>
          <a:prstGeom prst="rect">
            <a:avLst/>
          </a:prstGeom>
        </p:spPr>
      </p:pic>
    </p:spTree>
    <p:extLst>
      <p:ext uri="{BB962C8B-B14F-4D97-AF65-F5344CB8AC3E}">
        <p14:creationId xmlns:p14="http://schemas.microsoft.com/office/powerpoint/2010/main" val="2781269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3C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pic>
        <p:nvPicPr>
          <p:cNvPr id="5" name="traces_logo_RGB.png" descr="/Volumes/Z WORKS/TRACES/identity/logo/traces_logo_RG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09182" y="451557"/>
            <a:ext cx="621829" cy="813161"/>
          </a:xfrm>
          <a:prstGeom prst="rect">
            <a:avLst/>
          </a:prstGeom>
        </p:spPr>
      </p:pic>
      <p:sp>
        <p:nvSpPr>
          <p:cNvPr id="8" name="Title 1"/>
          <p:cNvSpPr txBox="1">
            <a:spLocks/>
          </p:cNvSpPr>
          <p:nvPr/>
        </p:nvSpPr>
        <p:spPr>
          <a:xfrm>
            <a:off x="698097" y="2651849"/>
            <a:ext cx="7772400" cy="366416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l-SI" sz="2400" b="1" dirty="0">
                <a:solidFill>
                  <a:srgbClr val="3C3C3C"/>
                </a:solidFill>
              </a:rPr>
              <a:t>De</a:t>
            </a:r>
            <a:r>
              <a:rPr lang="en-US" sz="2400" b="1" dirty="0" err="1">
                <a:solidFill>
                  <a:srgbClr val="3C3C3C"/>
                </a:solidFill>
              </a:rPr>
              <a:t>ath</a:t>
            </a:r>
            <a:r>
              <a:rPr lang="en-US" sz="2400" b="1" dirty="0">
                <a:solidFill>
                  <a:srgbClr val="3C3C3C"/>
                </a:solidFill>
              </a:rPr>
              <a:t> masks </a:t>
            </a:r>
            <a:r>
              <a:rPr lang="sl-SI" sz="2400" b="1" dirty="0">
                <a:solidFill>
                  <a:srgbClr val="3C3C3C"/>
                </a:solidFill>
              </a:rPr>
              <a:t>| INNITIAL QUESTIONS</a:t>
            </a:r>
          </a:p>
          <a:p>
            <a:pPr algn="l"/>
            <a:endParaRPr lang="sl-SI" sz="2400" b="1" dirty="0">
              <a:solidFill>
                <a:srgbClr val="3C3C3C"/>
              </a:solidFill>
            </a:endParaRPr>
          </a:p>
          <a:p>
            <a:pPr marL="342900" indent="-342900" algn="l">
              <a:buFontTx/>
              <a:buChar char="-"/>
            </a:pPr>
            <a:r>
              <a:rPr lang="sl-SI" sz="2400" b="1" dirty="0">
                <a:solidFill>
                  <a:srgbClr val="3C3C3C"/>
                </a:solidFill>
              </a:rPr>
              <a:t>Is </a:t>
            </a:r>
            <a:r>
              <a:rPr lang="en-US" sz="2400" b="1" dirty="0">
                <a:solidFill>
                  <a:srgbClr val="3C3C3C"/>
                </a:solidFill>
              </a:rPr>
              <a:t>this technique of representation </a:t>
            </a:r>
            <a:r>
              <a:rPr lang="sl-SI" sz="2400" b="1" dirty="0" err="1">
                <a:solidFill>
                  <a:srgbClr val="FF0000"/>
                </a:solidFill>
              </a:rPr>
              <a:t>really</a:t>
            </a:r>
            <a:r>
              <a:rPr lang="sl-SI" sz="2400" b="1" dirty="0">
                <a:solidFill>
                  <a:srgbClr val="FF0000"/>
                </a:solidFill>
              </a:rPr>
              <a:t> </a:t>
            </a:r>
            <a:r>
              <a:rPr lang="en-US" sz="2400" b="1" dirty="0">
                <a:solidFill>
                  <a:srgbClr val="FF0000"/>
                </a:solidFill>
              </a:rPr>
              <a:t>obsolete</a:t>
            </a:r>
            <a:r>
              <a:rPr lang="en-US" sz="2400" b="1" dirty="0">
                <a:solidFill>
                  <a:srgbClr val="3C3C3C"/>
                </a:solidFill>
              </a:rPr>
              <a:t>?</a:t>
            </a:r>
          </a:p>
          <a:p>
            <a:pPr marL="342900" indent="-342900" algn="l">
              <a:buFontTx/>
              <a:buChar char="-"/>
            </a:pPr>
            <a:r>
              <a:rPr lang="en-US" sz="2400" b="1" dirty="0">
                <a:solidFill>
                  <a:srgbClr val="3C3C3C"/>
                </a:solidFill>
              </a:rPr>
              <a:t>Has </a:t>
            </a:r>
            <a:r>
              <a:rPr lang="en-US" sz="2400" b="1" dirty="0">
                <a:solidFill>
                  <a:srgbClr val="FF0000"/>
                </a:solidFill>
              </a:rPr>
              <a:t>the role of </a:t>
            </a:r>
            <a:r>
              <a:rPr lang="sl-SI" sz="2400" b="1" dirty="0" err="1">
                <a:solidFill>
                  <a:srgbClr val="FF0000"/>
                </a:solidFill>
              </a:rPr>
              <a:t>the</a:t>
            </a:r>
            <a:r>
              <a:rPr lang="sl-SI" sz="2400" b="1" dirty="0">
                <a:solidFill>
                  <a:srgbClr val="FF0000"/>
                </a:solidFill>
              </a:rPr>
              <a:t> </a:t>
            </a:r>
            <a:r>
              <a:rPr lang="en-US" sz="2400" b="1" dirty="0">
                <a:solidFill>
                  <a:srgbClr val="FF0000"/>
                </a:solidFill>
              </a:rPr>
              <a:t>artist </a:t>
            </a:r>
            <a:r>
              <a:rPr lang="en-US" sz="2400" b="1" dirty="0">
                <a:solidFill>
                  <a:srgbClr val="3C3C3C"/>
                </a:solidFill>
              </a:rPr>
              <a:t>(the one who</a:t>
            </a:r>
            <a:r>
              <a:rPr lang="sl-SI" sz="2400" b="1" dirty="0">
                <a:solidFill>
                  <a:srgbClr val="3C3C3C"/>
                </a:solidFill>
              </a:rPr>
              <a:t> </a:t>
            </a:r>
            <a:r>
              <a:rPr lang="en-US" sz="2400" b="1" dirty="0">
                <a:solidFill>
                  <a:srgbClr val="3C3C3C"/>
                </a:solidFill>
              </a:rPr>
              <a:t>took the casts and was cast himself when he died) changed or can it </a:t>
            </a:r>
            <a:r>
              <a:rPr lang="sl-SI" sz="2400" b="1" dirty="0" err="1">
                <a:solidFill>
                  <a:srgbClr val="3C3C3C"/>
                </a:solidFill>
              </a:rPr>
              <a:t>still</a:t>
            </a:r>
            <a:r>
              <a:rPr lang="sl-SI" sz="2400" b="1" dirty="0">
                <a:solidFill>
                  <a:srgbClr val="3C3C3C"/>
                </a:solidFill>
              </a:rPr>
              <a:t> be </a:t>
            </a:r>
            <a:r>
              <a:rPr lang="en-US" sz="2400" b="1" dirty="0">
                <a:solidFill>
                  <a:srgbClr val="3C3C3C"/>
                </a:solidFill>
              </a:rPr>
              <a:t>traced in the</a:t>
            </a:r>
            <a:r>
              <a:rPr lang="sl-SI" sz="2400" b="1" dirty="0">
                <a:solidFill>
                  <a:srgbClr val="3C3C3C"/>
                </a:solidFill>
              </a:rPr>
              <a:t> </a:t>
            </a:r>
            <a:r>
              <a:rPr lang="en-US" sz="2400" b="1" dirty="0">
                <a:solidFill>
                  <a:srgbClr val="3C3C3C"/>
                </a:solidFill>
              </a:rPr>
              <a:t>activities of a contemporary visual artist?</a:t>
            </a:r>
            <a:endParaRPr lang="sl-SI" sz="2400" b="1" dirty="0">
              <a:solidFill>
                <a:srgbClr val="3C3C3C"/>
              </a:solidFill>
            </a:endParaRPr>
          </a:p>
        </p:txBody>
      </p:sp>
      <p:sp>
        <p:nvSpPr>
          <p:cNvPr id="6" name="TextBox 5"/>
          <p:cNvSpPr txBox="1"/>
          <p:nvPr/>
        </p:nvSpPr>
        <p:spPr>
          <a:xfrm>
            <a:off x="685800" y="1761093"/>
            <a:ext cx="7921978" cy="769441"/>
          </a:xfrm>
          <a:prstGeom prst="rect">
            <a:avLst/>
          </a:prstGeom>
          <a:noFill/>
        </p:spPr>
        <p:txBody>
          <a:bodyPr wrap="square" rtlCol="0">
            <a:spAutoFit/>
          </a:bodyPr>
          <a:lstStyle/>
          <a:p>
            <a:r>
              <a:rPr lang="sl-SI" sz="4400" b="1" dirty="0" err="1">
                <a:solidFill>
                  <a:srgbClr val="E84133"/>
                </a:solidFill>
                <a:latin typeface="Arial"/>
                <a:cs typeface="Arial"/>
              </a:rPr>
              <a:t>Casting</a:t>
            </a:r>
            <a:r>
              <a:rPr lang="sl-SI" sz="4400" b="1" dirty="0">
                <a:solidFill>
                  <a:srgbClr val="E84133"/>
                </a:solidFill>
                <a:latin typeface="Arial"/>
                <a:cs typeface="Arial"/>
              </a:rPr>
              <a:t> </a:t>
            </a:r>
            <a:r>
              <a:rPr lang="sl-SI" sz="4400" b="1" dirty="0" err="1">
                <a:solidFill>
                  <a:srgbClr val="E84133"/>
                </a:solidFill>
                <a:latin typeface="Arial"/>
                <a:cs typeface="Arial"/>
              </a:rPr>
              <a:t>of</a:t>
            </a:r>
            <a:r>
              <a:rPr lang="sl-SI" sz="4400" b="1" dirty="0">
                <a:solidFill>
                  <a:srgbClr val="E84133"/>
                </a:solidFill>
                <a:latin typeface="Arial"/>
                <a:cs typeface="Arial"/>
              </a:rPr>
              <a:t> </a:t>
            </a:r>
            <a:r>
              <a:rPr lang="sl-SI" sz="4400" b="1" dirty="0" err="1">
                <a:solidFill>
                  <a:srgbClr val="E84133"/>
                </a:solidFill>
                <a:latin typeface="Arial"/>
                <a:cs typeface="Arial"/>
              </a:rPr>
              <a:t>Death</a:t>
            </a:r>
            <a:endParaRPr lang="en-US" sz="4400" b="1" dirty="0">
              <a:solidFill>
                <a:srgbClr val="E84133"/>
              </a:solidFill>
              <a:latin typeface="Arial"/>
              <a:cs typeface="Arial"/>
            </a:endParaRPr>
          </a:p>
        </p:txBody>
      </p:sp>
    </p:spTree>
    <p:extLst>
      <p:ext uri="{BB962C8B-B14F-4D97-AF65-F5344CB8AC3E}">
        <p14:creationId xmlns:p14="http://schemas.microsoft.com/office/powerpoint/2010/main" val="1599932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3C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pic>
        <p:nvPicPr>
          <p:cNvPr id="5" name="traces_logo_RGB.png" descr="/Volumes/Z WORKS/TRACES/identity/logo/traces_logo_RG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09182" y="451557"/>
            <a:ext cx="621829" cy="813161"/>
          </a:xfrm>
          <a:prstGeom prst="rect">
            <a:avLst/>
          </a:prstGeom>
        </p:spPr>
      </p:pic>
      <p:sp>
        <p:nvSpPr>
          <p:cNvPr id="8" name="Title 1"/>
          <p:cNvSpPr txBox="1">
            <a:spLocks/>
          </p:cNvSpPr>
          <p:nvPr/>
        </p:nvSpPr>
        <p:spPr>
          <a:xfrm>
            <a:off x="698097" y="2651849"/>
            <a:ext cx="7772400" cy="366416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l-SI" sz="2400" b="1" dirty="0">
                <a:solidFill>
                  <a:srgbClr val="3C3C3C"/>
                </a:solidFill>
              </a:rPr>
              <a:t>INTERNAL</a:t>
            </a:r>
          </a:p>
          <a:p>
            <a:pPr marL="342900" indent="-342900" algn="l">
              <a:buFontTx/>
              <a:buChar char="-"/>
            </a:pPr>
            <a:r>
              <a:rPr lang="en-US" sz="2400" dirty="0">
                <a:solidFill>
                  <a:srgbClr val="3C3C3C"/>
                </a:solidFill>
              </a:rPr>
              <a:t>interdisciplinary working sessions </a:t>
            </a:r>
            <a:endParaRPr lang="sl-SI" sz="2400" dirty="0">
              <a:solidFill>
                <a:srgbClr val="3C3C3C"/>
              </a:solidFill>
            </a:endParaRPr>
          </a:p>
          <a:p>
            <a:pPr marL="342900" indent="-342900" algn="l">
              <a:buFontTx/>
              <a:buChar char="-"/>
            </a:pPr>
            <a:r>
              <a:rPr lang="sl-SI" sz="2400" dirty="0">
                <a:solidFill>
                  <a:srgbClr val="3C3C3C"/>
                </a:solidFill>
              </a:rPr>
              <a:t>data </a:t>
            </a:r>
            <a:r>
              <a:rPr lang="sl-SI" sz="2400" dirty="0" err="1">
                <a:solidFill>
                  <a:srgbClr val="3C3C3C"/>
                </a:solidFill>
              </a:rPr>
              <a:t>collecting</a:t>
            </a:r>
            <a:r>
              <a:rPr lang="sl-SI" sz="2400" dirty="0">
                <a:solidFill>
                  <a:srgbClr val="3C3C3C"/>
                </a:solidFill>
              </a:rPr>
              <a:t> (118 </a:t>
            </a:r>
            <a:r>
              <a:rPr lang="sl-SI" sz="2400" dirty="0" err="1">
                <a:solidFill>
                  <a:srgbClr val="3C3C3C"/>
                </a:solidFill>
              </a:rPr>
              <a:t>institutions</a:t>
            </a:r>
            <a:r>
              <a:rPr lang="sl-SI" sz="2400" dirty="0">
                <a:solidFill>
                  <a:srgbClr val="3C3C3C"/>
                </a:solidFill>
              </a:rPr>
              <a:t>, so far 54 % </a:t>
            </a:r>
            <a:r>
              <a:rPr lang="sl-SI" sz="2400" dirty="0" err="1">
                <a:solidFill>
                  <a:srgbClr val="3C3C3C"/>
                </a:solidFill>
              </a:rPr>
              <a:t>response</a:t>
            </a:r>
            <a:r>
              <a:rPr lang="sl-SI" sz="2400" dirty="0">
                <a:solidFill>
                  <a:srgbClr val="3C3C3C"/>
                </a:solidFill>
              </a:rPr>
              <a:t>) </a:t>
            </a:r>
            <a:br>
              <a:rPr lang="sl-SI" sz="2400" dirty="0">
                <a:solidFill>
                  <a:srgbClr val="3C3C3C"/>
                </a:solidFill>
              </a:rPr>
            </a:br>
            <a:r>
              <a:rPr lang="sl-SI" sz="2400" dirty="0">
                <a:solidFill>
                  <a:srgbClr val="3C3C3C"/>
                </a:solidFill>
              </a:rPr>
              <a:t>&amp; </a:t>
            </a:r>
            <a:r>
              <a:rPr lang="sl-SI" sz="2400" dirty="0" err="1">
                <a:solidFill>
                  <a:srgbClr val="3C3C3C"/>
                </a:solidFill>
              </a:rPr>
              <a:t>depot</a:t>
            </a:r>
            <a:r>
              <a:rPr lang="sl-SI" sz="2400" dirty="0">
                <a:solidFill>
                  <a:srgbClr val="3C3C3C"/>
                </a:solidFill>
              </a:rPr>
              <a:t> </a:t>
            </a:r>
            <a:r>
              <a:rPr lang="sl-SI" sz="2400" dirty="0" err="1">
                <a:solidFill>
                  <a:srgbClr val="3C3C3C"/>
                </a:solidFill>
              </a:rPr>
              <a:t>visits</a:t>
            </a:r>
            <a:r>
              <a:rPr lang="sl-SI" sz="2400" dirty="0">
                <a:solidFill>
                  <a:srgbClr val="3C3C3C"/>
                </a:solidFill>
              </a:rPr>
              <a:t> (11)</a:t>
            </a:r>
          </a:p>
          <a:p>
            <a:pPr marL="342900" indent="-342900" algn="l">
              <a:buFontTx/>
              <a:buChar char="-"/>
            </a:pPr>
            <a:r>
              <a:rPr lang="sl-SI" sz="2400" dirty="0" err="1">
                <a:solidFill>
                  <a:srgbClr val="3C3C3C"/>
                </a:solidFill>
              </a:rPr>
              <a:t>field</a:t>
            </a:r>
            <a:r>
              <a:rPr lang="sl-SI" sz="2400" dirty="0">
                <a:solidFill>
                  <a:srgbClr val="3C3C3C"/>
                </a:solidFill>
              </a:rPr>
              <a:t> </a:t>
            </a:r>
            <a:r>
              <a:rPr lang="en-GB" sz="2400" dirty="0">
                <a:solidFill>
                  <a:srgbClr val="3C3C3C"/>
                </a:solidFill>
              </a:rPr>
              <a:t>research on contemporary casting practices</a:t>
            </a:r>
            <a:endParaRPr lang="sl-SI" sz="2400" dirty="0">
              <a:solidFill>
                <a:srgbClr val="3C3C3C"/>
              </a:solidFill>
            </a:endParaRPr>
          </a:p>
          <a:p>
            <a:pPr marL="342900" indent="-342900" algn="l">
              <a:buFontTx/>
              <a:buChar char="-"/>
            </a:pPr>
            <a:r>
              <a:rPr lang="sl-SI" sz="2400" dirty="0" err="1">
                <a:solidFill>
                  <a:srgbClr val="3C3C3C"/>
                </a:solidFill>
              </a:rPr>
              <a:t>hybrid</a:t>
            </a:r>
            <a:r>
              <a:rPr lang="sl-SI" sz="2400" dirty="0">
                <a:solidFill>
                  <a:srgbClr val="3C3C3C"/>
                </a:solidFill>
              </a:rPr>
              <a:t> </a:t>
            </a:r>
            <a:r>
              <a:rPr lang="sl-SI" sz="2400" dirty="0" err="1">
                <a:solidFill>
                  <a:srgbClr val="3C3C3C"/>
                </a:solidFill>
              </a:rPr>
              <a:t>records</a:t>
            </a:r>
            <a:endParaRPr lang="sl-SI" sz="2400" dirty="0">
              <a:solidFill>
                <a:srgbClr val="3C3C3C"/>
              </a:solidFill>
            </a:endParaRPr>
          </a:p>
          <a:p>
            <a:pPr marL="342900" indent="-342900" algn="l">
              <a:buFontTx/>
              <a:buChar char="-"/>
            </a:pPr>
            <a:r>
              <a:rPr lang="sl-SI" sz="2400" dirty="0" err="1">
                <a:solidFill>
                  <a:srgbClr val="3C3C3C"/>
                </a:solidFill>
              </a:rPr>
              <a:t>topical</a:t>
            </a:r>
            <a:r>
              <a:rPr lang="sl-SI" sz="2400" dirty="0">
                <a:solidFill>
                  <a:srgbClr val="3C3C3C"/>
                </a:solidFill>
              </a:rPr>
              <a:t> </a:t>
            </a:r>
            <a:r>
              <a:rPr lang="sl-SI" sz="2400" dirty="0" err="1">
                <a:solidFill>
                  <a:srgbClr val="3C3C3C"/>
                </a:solidFill>
              </a:rPr>
              <a:t>workshops</a:t>
            </a:r>
            <a:r>
              <a:rPr lang="sl-SI" sz="2400" dirty="0">
                <a:solidFill>
                  <a:srgbClr val="3C3C3C"/>
                </a:solidFill>
              </a:rPr>
              <a:t> </a:t>
            </a:r>
            <a:br>
              <a:rPr lang="sl-SI" sz="2400" dirty="0">
                <a:solidFill>
                  <a:srgbClr val="3C3C3C"/>
                </a:solidFill>
              </a:rPr>
            </a:br>
            <a:r>
              <a:rPr lang="sl-SI" sz="2400" dirty="0">
                <a:solidFill>
                  <a:srgbClr val="3C3C3C"/>
                </a:solidFill>
              </a:rPr>
              <a:t>(WP1, WP2, Institute </a:t>
            </a:r>
            <a:r>
              <a:rPr lang="sl-SI" sz="2400" dirty="0" err="1">
                <a:solidFill>
                  <a:srgbClr val="3C3C3C"/>
                </a:solidFill>
              </a:rPr>
              <a:t>of</a:t>
            </a:r>
            <a:r>
              <a:rPr lang="sl-SI" sz="2400" dirty="0">
                <a:solidFill>
                  <a:srgbClr val="3C3C3C"/>
                </a:solidFill>
              </a:rPr>
              <a:t> </a:t>
            </a:r>
            <a:r>
              <a:rPr lang="sl-SI" sz="2400" dirty="0" err="1">
                <a:solidFill>
                  <a:srgbClr val="3C3C3C"/>
                </a:solidFill>
              </a:rPr>
              <a:t>contemporary</a:t>
            </a:r>
            <a:r>
              <a:rPr lang="sl-SI" sz="2400" dirty="0">
                <a:solidFill>
                  <a:srgbClr val="3C3C3C"/>
                </a:solidFill>
              </a:rPr>
              <a:t> </a:t>
            </a:r>
            <a:r>
              <a:rPr lang="sl-SI" sz="2400" dirty="0" err="1">
                <a:solidFill>
                  <a:srgbClr val="3C3C3C"/>
                </a:solidFill>
              </a:rPr>
              <a:t>history</a:t>
            </a:r>
            <a:r>
              <a:rPr lang="sl-SI" sz="2400" dirty="0">
                <a:solidFill>
                  <a:srgbClr val="3C3C3C"/>
                </a:solidFill>
              </a:rPr>
              <a:t>)</a:t>
            </a:r>
            <a:r>
              <a:rPr lang="sl-SI" sz="2400" b="1" dirty="0">
                <a:solidFill>
                  <a:srgbClr val="3C3C3C"/>
                </a:solidFill>
              </a:rPr>
              <a:t/>
            </a:r>
            <a:br>
              <a:rPr lang="sl-SI" sz="2400" b="1" dirty="0">
                <a:solidFill>
                  <a:srgbClr val="3C3C3C"/>
                </a:solidFill>
              </a:rPr>
            </a:br>
            <a:endParaRPr lang="sl-SI" sz="2400" dirty="0">
              <a:solidFill>
                <a:srgbClr val="3C3C3C"/>
              </a:solidFill>
            </a:endParaRPr>
          </a:p>
        </p:txBody>
      </p:sp>
      <p:sp>
        <p:nvSpPr>
          <p:cNvPr id="6" name="TextBox 5"/>
          <p:cNvSpPr txBox="1"/>
          <p:nvPr/>
        </p:nvSpPr>
        <p:spPr>
          <a:xfrm>
            <a:off x="685800" y="1761093"/>
            <a:ext cx="7921978" cy="769441"/>
          </a:xfrm>
          <a:prstGeom prst="rect">
            <a:avLst/>
          </a:prstGeom>
          <a:noFill/>
        </p:spPr>
        <p:txBody>
          <a:bodyPr wrap="square" rtlCol="0">
            <a:spAutoFit/>
          </a:bodyPr>
          <a:lstStyle/>
          <a:p>
            <a:r>
              <a:rPr lang="sl-SI" sz="4400" b="1" dirty="0">
                <a:solidFill>
                  <a:srgbClr val="E84133"/>
                </a:solidFill>
                <a:latin typeface="Arial"/>
                <a:cs typeface="Arial"/>
              </a:rPr>
              <a:t>CCP3 </a:t>
            </a:r>
            <a:r>
              <a:rPr lang="sl-SI" sz="4400" b="1" dirty="0" err="1">
                <a:solidFill>
                  <a:srgbClr val="E84133"/>
                </a:solidFill>
                <a:latin typeface="Arial"/>
                <a:cs typeface="Arial"/>
              </a:rPr>
              <a:t>methodology</a:t>
            </a:r>
            <a:r>
              <a:rPr lang="sl-SI" sz="4400" b="1" dirty="0">
                <a:solidFill>
                  <a:srgbClr val="E84133"/>
                </a:solidFill>
                <a:latin typeface="Arial"/>
                <a:cs typeface="Arial"/>
              </a:rPr>
              <a:t> 1/2</a:t>
            </a:r>
            <a:endParaRPr lang="en-US" sz="4400" b="1" dirty="0">
              <a:solidFill>
                <a:srgbClr val="E84133"/>
              </a:solidFill>
              <a:latin typeface="Arial"/>
              <a:cs typeface="Arial"/>
            </a:endParaRPr>
          </a:p>
        </p:txBody>
      </p:sp>
    </p:spTree>
    <p:extLst>
      <p:ext uri="{BB962C8B-B14F-4D97-AF65-F5344CB8AC3E}">
        <p14:creationId xmlns:p14="http://schemas.microsoft.com/office/powerpoint/2010/main" val="3107475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3C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pic>
        <p:nvPicPr>
          <p:cNvPr id="5" name="traces_logo_RGB.png" descr="/Volumes/Z WORKS/TRACES/identity/logo/traces_logo_RG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09182" y="451557"/>
            <a:ext cx="621829" cy="813161"/>
          </a:xfrm>
          <a:prstGeom prst="rect">
            <a:avLst/>
          </a:prstGeom>
        </p:spPr>
      </p:pic>
      <p:sp>
        <p:nvSpPr>
          <p:cNvPr id="8" name="Title 1"/>
          <p:cNvSpPr txBox="1">
            <a:spLocks/>
          </p:cNvSpPr>
          <p:nvPr/>
        </p:nvSpPr>
        <p:spPr>
          <a:xfrm>
            <a:off x="698097" y="2651849"/>
            <a:ext cx="7772400" cy="366416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l-SI" sz="2400" b="1" dirty="0">
                <a:solidFill>
                  <a:srgbClr val="3C3C3C"/>
                </a:solidFill>
              </a:rPr>
              <a:t>PUBLIC</a:t>
            </a:r>
          </a:p>
          <a:p>
            <a:pPr marL="342900" indent="-342900" algn="l">
              <a:buFontTx/>
              <a:buChar char="-"/>
            </a:pPr>
            <a:r>
              <a:rPr lang="sl-SI" sz="2400" dirty="0" err="1">
                <a:solidFill>
                  <a:srgbClr val="FF0000"/>
                </a:solidFill>
              </a:rPr>
              <a:t>online</a:t>
            </a:r>
            <a:r>
              <a:rPr lang="sl-SI" sz="2400" dirty="0">
                <a:solidFill>
                  <a:srgbClr val="FF0000"/>
                </a:solidFill>
              </a:rPr>
              <a:t> </a:t>
            </a:r>
            <a:r>
              <a:rPr lang="sl-SI" sz="2400" dirty="0" err="1">
                <a:solidFill>
                  <a:srgbClr val="FF0000"/>
                </a:solidFill>
              </a:rPr>
              <a:t>archive</a:t>
            </a:r>
            <a:r>
              <a:rPr lang="sl-SI" sz="2400" dirty="0">
                <a:solidFill>
                  <a:srgbClr val="FF0000"/>
                </a:solidFill>
              </a:rPr>
              <a:t> </a:t>
            </a:r>
            <a:r>
              <a:rPr lang="sl-SI" sz="2400" dirty="0" err="1">
                <a:solidFill>
                  <a:srgbClr val="3C3C3C"/>
                </a:solidFill>
              </a:rPr>
              <a:t>of</a:t>
            </a:r>
            <a:r>
              <a:rPr lang="sl-SI" sz="2400" dirty="0">
                <a:solidFill>
                  <a:srgbClr val="3C3C3C"/>
                </a:solidFill>
              </a:rPr>
              <a:t> </a:t>
            </a:r>
            <a:r>
              <a:rPr lang="sl-SI" sz="2400" dirty="0" err="1">
                <a:solidFill>
                  <a:srgbClr val="3C3C3C"/>
                </a:solidFill>
              </a:rPr>
              <a:t>the</a:t>
            </a:r>
            <a:r>
              <a:rPr lang="sl-SI" sz="2400" dirty="0">
                <a:solidFill>
                  <a:srgbClr val="3C3C3C"/>
                </a:solidFill>
              </a:rPr>
              <a:t> </a:t>
            </a:r>
            <a:r>
              <a:rPr lang="sl-SI" sz="2400" dirty="0" err="1">
                <a:solidFill>
                  <a:srgbClr val="3C3C3C"/>
                </a:solidFill>
              </a:rPr>
              <a:t>death</a:t>
            </a:r>
            <a:r>
              <a:rPr lang="sl-SI" sz="2400" dirty="0">
                <a:solidFill>
                  <a:srgbClr val="3C3C3C"/>
                </a:solidFill>
              </a:rPr>
              <a:t> </a:t>
            </a:r>
            <a:r>
              <a:rPr lang="sl-SI" sz="2400" dirty="0" err="1">
                <a:solidFill>
                  <a:srgbClr val="3C3C3C"/>
                </a:solidFill>
              </a:rPr>
              <a:t>masks</a:t>
            </a:r>
            <a:r>
              <a:rPr lang="sl-SI" sz="2400" dirty="0">
                <a:solidFill>
                  <a:srgbClr val="3C3C3C"/>
                </a:solidFill>
              </a:rPr>
              <a:t> on </a:t>
            </a:r>
            <a:r>
              <a:rPr lang="sl-SI" sz="2400" dirty="0" err="1">
                <a:solidFill>
                  <a:srgbClr val="3C3C3C"/>
                </a:solidFill>
              </a:rPr>
              <a:t>the</a:t>
            </a:r>
            <a:r>
              <a:rPr lang="sl-SI" sz="2400" dirty="0">
                <a:solidFill>
                  <a:srgbClr val="3C3C3C"/>
                </a:solidFill>
              </a:rPr>
              <a:t> </a:t>
            </a:r>
            <a:r>
              <a:rPr lang="sl-SI" sz="2400" dirty="0">
                <a:solidFill>
                  <a:srgbClr val="3C3C3C"/>
                </a:solidFill>
                <a:hlinkClick r:id="rId5"/>
              </a:rPr>
              <a:t>sistory.si</a:t>
            </a:r>
            <a:r>
              <a:rPr lang="sl-SI" sz="2400" dirty="0">
                <a:solidFill>
                  <a:srgbClr val="3C3C3C"/>
                </a:solidFill>
              </a:rPr>
              <a:t> portal</a:t>
            </a:r>
          </a:p>
          <a:p>
            <a:pPr marL="342900" indent="-342900" algn="l">
              <a:buFontTx/>
              <a:buChar char="-"/>
            </a:pPr>
            <a:r>
              <a:rPr lang="en-GB" sz="2400" dirty="0">
                <a:solidFill>
                  <a:srgbClr val="FF0000"/>
                </a:solidFill>
              </a:rPr>
              <a:t>blog</a:t>
            </a:r>
            <a:r>
              <a:rPr lang="en-GB" sz="2400" dirty="0">
                <a:solidFill>
                  <a:srgbClr val="3C3C3C"/>
                </a:solidFill>
              </a:rPr>
              <a:t> as a common platform</a:t>
            </a:r>
            <a:endParaRPr lang="sl-SI" sz="2400" dirty="0">
              <a:solidFill>
                <a:srgbClr val="3C3C3C"/>
              </a:solidFill>
            </a:endParaRPr>
          </a:p>
          <a:p>
            <a:pPr marL="342900" indent="-342900" algn="l">
              <a:buFontTx/>
              <a:buChar char="-"/>
            </a:pPr>
            <a:r>
              <a:rPr lang="sl-SI" sz="2400" dirty="0" err="1">
                <a:solidFill>
                  <a:srgbClr val="3C3C3C"/>
                </a:solidFill>
              </a:rPr>
              <a:t>public</a:t>
            </a:r>
            <a:r>
              <a:rPr lang="sl-SI" sz="2400" dirty="0">
                <a:solidFill>
                  <a:srgbClr val="3C3C3C"/>
                </a:solidFill>
              </a:rPr>
              <a:t> </a:t>
            </a:r>
            <a:r>
              <a:rPr lang="sl-SI" sz="2400" dirty="0" err="1">
                <a:solidFill>
                  <a:srgbClr val="FF0000"/>
                </a:solidFill>
              </a:rPr>
              <a:t>press</a:t>
            </a:r>
            <a:r>
              <a:rPr lang="sl-SI" sz="2400" dirty="0">
                <a:solidFill>
                  <a:srgbClr val="FF0000"/>
                </a:solidFill>
              </a:rPr>
              <a:t> </a:t>
            </a:r>
            <a:r>
              <a:rPr lang="sl-SI" sz="2400" dirty="0" err="1">
                <a:solidFill>
                  <a:srgbClr val="FF0000"/>
                </a:solidFill>
              </a:rPr>
              <a:t>conference</a:t>
            </a:r>
            <a:endParaRPr lang="sl-SI" sz="2400" dirty="0">
              <a:solidFill>
                <a:srgbClr val="FF0000"/>
              </a:solidFill>
            </a:endParaRPr>
          </a:p>
          <a:p>
            <a:pPr marL="342900" indent="-342900" algn="l">
              <a:buFontTx/>
              <a:buChar char="-"/>
            </a:pPr>
            <a:r>
              <a:rPr lang="sl-SI" sz="2400" dirty="0" err="1">
                <a:solidFill>
                  <a:srgbClr val="FF0000"/>
                </a:solidFill>
              </a:rPr>
              <a:t>exhibition</a:t>
            </a:r>
            <a:r>
              <a:rPr lang="sl-SI" sz="2400" dirty="0">
                <a:solidFill>
                  <a:srgbClr val="FF0000"/>
                </a:solidFill>
              </a:rPr>
              <a:t> </a:t>
            </a:r>
            <a:r>
              <a:rPr lang="sl-SI" sz="2400" dirty="0">
                <a:solidFill>
                  <a:srgbClr val="3C3C3C"/>
                </a:solidFill>
              </a:rPr>
              <a:t>in </a:t>
            </a:r>
            <a:r>
              <a:rPr lang="sl-SI" sz="2400" dirty="0" err="1">
                <a:solidFill>
                  <a:srgbClr val="3C3C3C"/>
                </a:solidFill>
              </a:rPr>
              <a:t>an</a:t>
            </a:r>
            <a:r>
              <a:rPr lang="sl-SI" sz="2400" dirty="0">
                <a:solidFill>
                  <a:srgbClr val="3C3C3C"/>
                </a:solidFill>
              </a:rPr>
              <a:t> </a:t>
            </a:r>
            <a:r>
              <a:rPr lang="sl-SI" sz="2400" dirty="0" err="1">
                <a:solidFill>
                  <a:srgbClr val="3C3C3C"/>
                </a:solidFill>
              </a:rPr>
              <a:t>art</a:t>
            </a:r>
            <a:r>
              <a:rPr lang="sl-SI" sz="2400" dirty="0">
                <a:solidFill>
                  <a:srgbClr val="3C3C3C"/>
                </a:solidFill>
              </a:rPr>
              <a:t> </a:t>
            </a:r>
            <a:r>
              <a:rPr lang="sl-SI" sz="2400" dirty="0" err="1">
                <a:solidFill>
                  <a:srgbClr val="3C3C3C"/>
                </a:solidFill>
              </a:rPr>
              <a:t>gallery</a:t>
            </a:r>
            <a:r>
              <a:rPr lang="sl-SI" sz="2400" dirty="0">
                <a:solidFill>
                  <a:srgbClr val="3C3C3C"/>
                </a:solidFill>
              </a:rPr>
              <a:t> </a:t>
            </a:r>
          </a:p>
          <a:p>
            <a:pPr marL="342900" indent="-342900" algn="l">
              <a:buFontTx/>
              <a:buChar char="-"/>
            </a:pPr>
            <a:endParaRPr lang="sl-SI" sz="2400" b="1" dirty="0">
              <a:solidFill>
                <a:srgbClr val="3C3C3C"/>
              </a:solidFill>
            </a:endParaRPr>
          </a:p>
          <a:p>
            <a:pPr algn="l"/>
            <a:r>
              <a:rPr lang="sl-SI" sz="2400" b="1" dirty="0">
                <a:solidFill>
                  <a:srgbClr val="3C3C3C"/>
                </a:solidFill>
              </a:rPr>
              <a:t>OPEN FORMATS</a:t>
            </a:r>
            <a:endParaRPr lang="en-GB" sz="2400" b="1" dirty="0">
              <a:solidFill>
                <a:srgbClr val="3C3C3C"/>
              </a:solidFill>
            </a:endParaRPr>
          </a:p>
          <a:p>
            <a:pPr algn="l"/>
            <a:r>
              <a:rPr lang="sl-SI" sz="2400" dirty="0">
                <a:solidFill>
                  <a:srgbClr val="3C3C3C"/>
                </a:solidFill>
              </a:rPr>
              <a:t>&gt; </a:t>
            </a:r>
            <a:r>
              <a:rPr lang="en-GB" sz="2400" dirty="0">
                <a:solidFill>
                  <a:srgbClr val="3C3C3C"/>
                </a:solidFill>
              </a:rPr>
              <a:t>structured</a:t>
            </a:r>
            <a:r>
              <a:rPr lang="sl-SI" sz="2400" dirty="0">
                <a:solidFill>
                  <a:srgbClr val="3C3C3C"/>
                </a:solidFill>
              </a:rPr>
              <a:t> </a:t>
            </a:r>
            <a:r>
              <a:rPr lang="sl-SI" sz="2400" dirty="0" err="1">
                <a:solidFill>
                  <a:srgbClr val="3C3C3C"/>
                </a:solidFill>
              </a:rPr>
              <a:t>and</a:t>
            </a:r>
            <a:r>
              <a:rPr lang="sl-SI" sz="2400" dirty="0">
                <a:solidFill>
                  <a:srgbClr val="3C3C3C"/>
                </a:solidFill>
              </a:rPr>
              <a:t> used as </a:t>
            </a:r>
            <a:r>
              <a:rPr lang="en-GB" sz="2400" dirty="0">
                <a:solidFill>
                  <a:srgbClr val="3C3C3C"/>
                </a:solidFill>
              </a:rPr>
              <a:t>conventional formats</a:t>
            </a:r>
          </a:p>
          <a:p>
            <a:pPr algn="l"/>
            <a:r>
              <a:rPr lang="sl-SI" sz="2400" dirty="0">
                <a:solidFill>
                  <a:srgbClr val="3C3C3C"/>
                </a:solidFill>
              </a:rPr>
              <a:t>&gt; </a:t>
            </a:r>
            <a:r>
              <a:rPr lang="en-GB" sz="2400" dirty="0">
                <a:solidFill>
                  <a:srgbClr val="3C3C3C"/>
                </a:solidFill>
              </a:rPr>
              <a:t>open as they </a:t>
            </a:r>
            <a:r>
              <a:rPr lang="en-GB" sz="2400" dirty="0" err="1">
                <a:solidFill>
                  <a:srgbClr val="3C3C3C"/>
                </a:solidFill>
              </a:rPr>
              <a:t>constit</a:t>
            </a:r>
            <a:r>
              <a:rPr lang="sl-SI" sz="2400" dirty="0">
                <a:solidFill>
                  <a:srgbClr val="3C3C3C"/>
                </a:solidFill>
              </a:rPr>
              <a:t>ute </a:t>
            </a:r>
            <a:r>
              <a:rPr lang="en-GB" sz="2400" dirty="0">
                <a:solidFill>
                  <a:srgbClr val="3C3C3C"/>
                </a:solidFill>
              </a:rPr>
              <a:t>the research itself and serve as a public trial</a:t>
            </a:r>
            <a:r>
              <a:rPr lang="sl-SI" sz="2400" dirty="0">
                <a:solidFill>
                  <a:srgbClr val="3C3C3C"/>
                </a:solidFill>
              </a:rPr>
              <a:t> not as a </a:t>
            </a:r>
            <a:r>
              <a:rPr lang="sl-SI" sz="2400" dirty="0" err="1">
                <a:solidFill>
                  <a:srgbClr val="3C3C3C"/>
                </a:solidFill>
              </a:rPr>
              <a:t>representation</a:t>
            </a:r>
            <a:r>
              <a:rPr lang="sl-SI" sz="2400" b="1" dirty="0">
                <a:solidFill>
                  <a:srgbClr val="3C3C3C"/>
                </a:solidFill>
              </a:rPr>
              <a:t/>
            </a:r>
            <a:br>
              <a:rPr lang="sl-SI" sz="2400" b="1" dirty="0">
                <a:solidFill>
                  <a:srgbClr val="3C3C3C"/>
                </a:solidFill>
              </a:rPr>
            </a:br>
            <a:endParaRPr lang="sl-SI" sz="2400" dirty="0">
              <a:solidFill>
                <a:srgbClr val="3C3C3C"/>
              </a:solidFill>
            </a:endParaRPr>
          </a:p>
        </p:txBody>
      </p:sp>
      <p:sp>
        <p:nvSpPr>
          <p:cNvPr id="6" name="TextBox 5"/>
          <p:cNvSpPr txBox="1"/>
          <p:nvPr/>
        </p:nvSpPr>
        <p:spPr>
          <a:xfrm>
            <a:off x="685800" y="1761093"/>
            <a:ext cx="7921978" cy="769441"/>
          </a:xfrm>
          <a:prstGeom prst="rect">
            <a:avLst/>
          </a:prstGeom>
          <a:noFill/>
        </p:spPr>
        <p:txBody>
          <a:bodyPr wrap="square" rtlCol="0">
            <a:spAutoFit/>
          </a:bodyPr>
          <a:lstStyle/>
          <a:p>
            <a:r>
              <a:rPr lang="sl-SI" sz="4400" b="1" dirty="0">
                <a:solidFill>
                  <a:srgbClr val="E84133"/>
                </a:solidFill>
                <a:latin typeface="Arial"/>
                <a:cs typeface="Arial"/>
              </a:rPr>
              <a:t>CCP3 </a:t>
            </a:r>
            <a:r>
              <a:rPr lang="sl-SI" sz="4400" b="1" dirty="0" err="1">
                <a:solidFill>
                  <a:srgbClr val="E84133"/>
                </a:solidFill>
                <a:latin typeface="Arial"/>
                <a:cs typeface="Arial"/>
              </a:rPr>
              <a:t>methodology</a:t>
            </a:r>
            <a:r>
              <a:rPr lang="sl-SI" sz="4400" b="1" dirty="0">
                <a:solidFill>
                  <a:srgbClr val="E84133"/>
                </a:solidFill>
                <a:latin typeface="Arial"/>
                <a:cs typeface="Arial"/>
              </a:rPr>
              <a:t> 2/2</a:t>
            </a:r>
            <a:endParaRPr lang="en-US" sz="4400" b="1" dirty="0">
              <a:solidFill>
                <a:srgbClr val="E84133"/>
              </a:solidFill>
              <a:latin typeface="Arial"/>
              <a:cs typeface="Arial"/>
            </a:endParaRPr>
          </a:p>
        </p:txBody>
      </p:sp>
    </p:spTree>
    <p:extLst>
      <p:ext uri="{BB962C8B-B14F-4D97-AF65-F5344CB8AC3E}">
        <p14:creationId xmlns:p14="http://schemas.microsoft.com/office/powerpoint/2010/main" val="3347051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3C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pic>
        <p:nvPicPr>
          <p:cNvPr id="5" name="traces_logo_RGB.png" descr="/Volumes/Z WORKS/TRACES/identity/logo/traces_logo_RG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09182" y="451557"/>
            <a:ext cx="621829" cy="813161"/>
          </a:xfrm>
          <a:prstGeom prst="rect">
            <a:avLst/>
          </a:prstGeom>
        </p:spPr>
      </p:pic>
      <p:sp>
        <p:nvSpPr>
          <p:cNvPr id="8" name="Title 1"/>
          <p:cNvSpPr txBox="1">
            <a:spLocks/>
          </p:cNvSpPr>
          <p:nvPr/>
        </p:nvSpPr>
        <p:spPr>
          <a:xfrm>
            <a:off x="698097" y="2651849"/>
            <a:ext cx="7772400" cy="366416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l-SI" sz="2400" b="1" dirty="0" err="1">
                <a:solidFill>
                  <a:srgbClr val="3C3C3C"/>
                </a:solidFill>
              </a:rPr>
              <a:t>Research</a:t>
            </a:r>
            <a:r>
              <a:rPr lang="sl-SI" sz="2400" b="1" dirty="0">
                <a:solidFill>
                  <a:srgbClr val="3C3C3C"/>
                </a:solidFill>
              </a:rPr>
              <a:t>: </a:t>
            </a:r>
          </a:p>
          <a:p>
            <a:pPr marL="342900" indent="-342900" algn="l">
              <a:buFontTx/>
              <a:buChar char="-"/>
            </a:pPr>
            <a:r>
              <a:rPr lang="sl-SI" sz="2400" dirty="0" err="1">
                <a:solidFill>
                  <a:srgbClr val="FF0000"/>
                </a:solidFill>
              </a:rPr>
              <a:t>field</a:t>
            </a:r>
            <a:r>
              <a:rPr lang="sl-SI" sz="2400" dirty="0">
                <a:solidFill>
                  <a:srgbClr val="FF0000"/>
                </a:solidFill>
              </a:rPr>
              <a:t> trips </a:t>
            </a:r>
            <a:r>
              <a:rPr lang="sl-SI" sz="2400" dirty="0">
                <a:solidFill>
                  <a:srgbClr val="3C3C3C"/>
                </a:solidFill>
              </a:rPr>
              <a:t>(</a:t>
            </a:r>
            <a:r>
              <a:rPr lang="sl-SI" sz="2400" dirty="0" err="1">
                <a:solidFill>
                  <a:srgbClr val="3C3C3C"/>
                </a:solidFill>
              </a:rPr>
              <a:t>casting</a:t>
            </a:r>
            <a:r>
              <a:rPr lang="sl-SI" sz="2400" dirty="0">
                <a:solidFill>
                  <a:srgbClr val="3C3C3C"/>
                </a:solidFill>
              </a:rPr>
              <a:t> </a:t>
            </a:r>
            <a:r>
              <a:rPr lang="sl-SI" sz="2400" dirty="0" err="1">
                <a:solidFill>
                  <a:srgbClr val="3C3C3C"/>
                </a:solidFill>
              </a:rPr>
              <a:t>of</a:t>
            </a:r>
            <a:r>
              <a:rPr lang="sl-SI" sz="2400" dirty="0">
                <a:solidFill>
                  <a:srgbClr val="3C3C3C"/>
                </a:solidFill>
              </a:rPr>
              <a:t> </a:t>
            </a:r>
            <a:r>
              <a:rPr lang="sl-SI" sz="2400" dirty="0" err="1">
                <a:solidFill>
                  <a:srgbClr val="3C3C3C"/>
                </a:solidFill>
              </a:rPr>
              <a:t>death</a:t>
            </a:r>
            <a:r>
              <a:rPr lang="sl-SI" sz="2400" dirty="0">
                <a:solidFill>
                  <a:srgbClr val="3C3C3C"/>
                </a:solidFill>
              </a:rPr>
              <a:t> </a:t>
            </a:r>
            <a:r>
              <a:rPr lang="sl-SI" sz="2400" dirty="0" err="1">
                <a:solidFill>
                  <a:srgbClr val="3C3C3C"/>
                </a:solidFill>
              </a:rPr>
              <a:t>masks</a:t>
            </a:r>
            <a:r>
              <a:rPr lang="sl-SI" sz="2400" dirty="0">
                <a:solidFill>
                  <a:srgbClr val="3C3C3C"/>
                </a:solidFill>
              </a:rPr>
              <a:t> in 21st </a:t>
            </a:r>
            <a:r>
              <a:rPr lang="sl-SI" sz="2400" dirty="0" err="1">
                <a:solidFill>
                  <a:srgbClr val="3C3C3C"/>
                </a:solidFill>
              </a:rPr>
              <a:t>century</a:t>
            </a:r>
            <a:r>
              <a:rPr lang="sl-SI" sz="2400" dirty="0">
                <a:solidFill>
                  <a:srgbClr val="3C3C3C"/>
                </a:solidFill>
              </a:rPr>
              <a:t>)</a:t>
            </a:r>
          </a:p>
          <a:p>
            <a:pPr marL="342900" indent="-342900" algn="l">
              <a:buFontTx/>
              <a:buChar char="-"/>
            </a:pPr>
            <a:r>
              <a:rPr lang="sl-SI" sz="2400" dirty="0" err="1">
                <a:solidFill>
                  <a:srgbClr val="FF0000"/>
                </a:solidFill>
              </a:rPr>
              <a:t>database</a:t>
            </a:r>
            <a:r>
              <a:rPr lang="sl-SI" sz="2400" dirty="0">
                <a:solidFill>
                  <a:srgbClr val="FF0000"/>
                </a:solidFill>
              </a:rPr>
              <a:t> </a:t>
            </a:r>
            <a:r>
              <a:rPr lang="sl-SI" sz="2400" dirty="0" err="1">
                <a:solidFill>
                  <a:srgbClr val="3C3C3C"/>
                </a:solidFill>
              </a:rPr>
              <a:t>development</a:t>
            </a:r>
            <a:endParaRPr lang="sl-SI" sz="2400" dirty="0">
              <a:solidFill>
                <a:srgbClr val="3C3C3C"/>
              </a:solidFill>
            </a:endParaRPr>
          </a:p>
          <a:p>
            <a:pPr algn="l"/>
            <a:r>
              <a:rPr lang="sl-SI" sz="2400" b="1" dirty="0" err="1">
                <a:solidFill>
                  <a:srgbClr val="3C3C3C"/>
                </a:solidFill>
              </a:rPr>
              <a:t>Events</a:t>
            </a:r>
            <a:r>
              <a:rPr lang="sl-SI" sz="2400" b="1" dirty="0">
                <a:solidFill>
                  <a:srgbClr val="3C3C3C"/>
                </a:solidFill>
              </a:rPr>
              <a:t>:</a:t>
            </a:r>
          </a:p>
          <a:p>
            <a:pPr marL="342900" indent="-342900" algn="l">
              <a:buFontTx/>
              <a:buChar char="-"/>
            </a:pPr>
            <a:r>
              <a:rPr lang="sl-SI" sz="2400" dirty="0" err="1">
                <a:solidFill>
                  <a:srgbClr val="3C3C3C"/>
                </a:solidFill>
              </a:rPr>
              <a:t>Casting</a:t>
            </a:r>
            <a:r>
              <a:rPr lang="sl-SI" sz="2400" dirty="0">
                <a:solidFill>
                  <a:srgbClr val="3C3C3C"/>
                </a:solidFill>
              </a:rPr>
              <a:t> </a:t>
            </a:r>
            <a:r>
              <a:rPr lang="sl-SI" sz="2400" dirty="0" err="1">
                <a:solidFill>
                  <a:srgbClr val="3C3C3C"/>
                </a:solidFill>
              </a:rPr>
              <a:t>of</a:t>
            </a:r>
            <a:r>
              <a:rPr lang="sl-SI" sz="2400" dirty="0">
                <a:solidFill>
                  <a:srgbClr val="3C3C3C"/>
                </a:solidFill>
              </a:rPr>
              <a:t> </a:t>
            </a:r>
            <a:r>
              <a:rPr lang="sl-SI" sz="2400" dirty="0" err="1">
                <a:solidFill>
                  <a:srgbClr val="3C3C3C"/>
                </a:solidFill>
              </a:rPr>
              <a:t>Death</a:t>
            </a:r>
            <a:r>
              <a:rPr lang="sl-SI" sz="2400" dirty="0">
                <a:solidFill>
                  <a:srgbClr val="3C3C3C"/>
                </a:solidFill>
              </a:rPr>
              <a:t> </a:t>
            </a:r>
            <a:r>
              <a:rPr lang="sl-SI" sz="2400" dirty="0" err="1">
                <a:solidFill>
                  <a:srgbClr val="FF0000"/>
                </a:solidFill>
              </a:rPr>
              <a:t>exhibition</a:t>
            </a:r>
            <a:r>
              <a:rPr lang="sl-SI" sz="2400" dirty="0">
                <a:solidFill>
                  <a:srgbClr val="FF0000"/>
                </a:solidFill>
              </a:rPr>
              <a:t> &amp; </a:t>
            </a:r>
            <a:r>
              <a:rPr lang="sl-SI" sz="2400" dirty="0" err="1">
                <a:solidFill>
                  <a:srgbClr val="FF0000"/>
                </a:solidFill>
              </a:rPr>
              <a:t>related</a:t>
            </a:r>
            <a:r>
              <a:rPr lang="sl-SI" sz="2400" dirty="0">
                <a:solidFill>
                  <a:srgbClr val="FF0000"/>
                </a:solidFill>
              </a:rPr>
              <a:t> </a:t>
            </a:r>
            <a:r>
              <a:rPr lang="sl-SI" sz="2400" dirty="0" err="1">
                <a:solidFill>
                  <a:srgbClr val="FF0000"/>
                </a:solidFill>
              </a:rPr>
              <a:t>events</a:t>
            </a:r>
            <a:r>
              <a:rPr lang="sl-SI" sz="2400" dirty="0">
                <a:solidFill>
                  <a:srgbClr val="FF0000"/>
                </a:solidFill>
              </a:rPr>
              <a:t> </a:t>
            </a:r>
            <a:r>
              <a:rPr lang="sl-SI" sz="2400" dirty="0">
                <a:solidFill>
                  <a:srgbClr val="3C3C3C"/>
                </a:solidFill>
              </a:rPr>
              <a:t/>
            </a:r>
            <a:br>
              <a:rPr lang="sl-SI" sz="2400" dirty="0">
                <a:solidFill>
                  <a:srgbClr val="3C3C3C"/>
                </a:solidFill>
              </a:rPr>
            </a:br>
            <a:r>
              <a:rPr lang="sl-SI" sz="2400" dirty="0">
                <a:solidFill>
                  <a:srgbClr val="3C3C3C"/>
                </a:solidFill>
              </a:rPr>
              <a:t>1 November 2017, </a:t>
            </a:r>
            <a:r>
              <a:rPr lang="sl-SI" sz="2400" dirty="0" err="1">
                <a:solidFill>
                  <a:srgbClr val="3C3C3C"/>
                </a:solidFill>
              </a:rPr>
              <a:t>The</a:t>
            </a:r>
            <a:r>
              <a:rPr lang="sl-SI" sz="2400" dirty="0">
                <a:solidFill>
                  <a:srgbClr val="3C3C3C"/>
                </a:solidFill>
              </a:rPr>
              <a:t> Match </a:t>
            </a:r>
            <a:r>
              <a:rPr lang="sl-SI" sz="2400" dirty="0" err="1">
                <a:solidFill>
                  <a:srgbClr val="3C3C3C"/>
                </a:solidFill>
              </a:rPr>
              <a:t>Gallery</a:t>
            </a:r>
            <a:r>
              <a:rPr lang="sl-SI" sz="2400" dirty="0">
                <a:solidFill>
                  <a:srgbClr val="3C3C3C"/>
                </a:solidFill>
              </a:rPr>
              <a:t>, Ljubljana.</a:t>
            </a:r>
          </a:p>
          <a:p>
            <a:pPr algn="l"/>
            <a:endParaRPr lang="sl-SI" sz="2400" b="1" dirty="0">
              <a:solidFill>
                <a:srgbClr val="3C3C3C"/>
              </a:solidFill>
            </a:endParaRPr>
          </a:p>
          <a:p>
            <a:pPr algn="l"/>
            <a:r>
              <a:rPr lang="sl-SI" sz="2400" dirty="0" err="1">
                <a:solidFill>
                  <a:srgbClr val="3C3C3C"/>
                </a:solidFill>
              </a:rPr>
              <a:t>Involving</a:t>
            </a:r>
            <a:r>
              <a:rPr lang="en-US" sz="2400" dirty="0">
                <a:solidFill>
                  <a:srgbClr val="3C3C3C"/>
                </a:solidFill>
              </a:rPr>
              <a:t> larger</a:t>
            </a:r>
            <a:r>
              <a:rPr lang="sl-SI" sz="2400" dirty="0">
                <a:solidFill>
                  <a:srgbClr val="3C3C3C"/>
                </a:solidFill>
              </a:rPr>
              <a:t> </a:t>
            </a:r>
            <a:r>
              <a:rPr lang="en-US" sz="2400" dirty="0">
                <a:solidFill>
                  <a:srgbClr val="3C3C3C"/>
                </a:solidFill>
              </a:rPr>
              <a:t>audience through a series of events </a:t>
            </a:r>
            <a:r>
              <a:rPr lang="sl-SI" sz="2400" dirty="0">
                <a:solidFill>
                  <a:srgbClr val="3C3C3C"/>
                </a:solidFill>
              </a:rPr>
              <a:t>on </a:t>
            </a:r>
            <a:r>
              <a:rPr lang="sl-SI" sz="2400" dirty="0" err="1">
                <a:solidFill>
                  <a:srgbClr val="3C3C3C"/>
                </a:solidFill>
              </a:rPr>
              <a:t>different</a:t>
            </a:r>
            <a:r>
              <a:rPr lang="sl-SI" sz="2400" dirty="0">
                <a:solidFill>
                  <a:srgbClr val="3C3C3C"/>
                </a:solidFill>
              </a:rPr>
              <a:t> </a:t>
            </a:r>
            <a:r>
              <a:rPr lang="sl-SI" sz="2400" dirty="0" err="1">
                <a:solidFill>
                  <a:srgbClr val="3C3C3C"/>
                </a:solidFill>
              </a:rPr>
              <a:t>scales</a:t>
            </a:r>
            <a:r>
              <a:rPr lang="sl-SI" sz="2400" dirty="0">
                <a:solidFill>
                  <a:srgbClr val="3C3C3C"/>
                </a:solidFill>
              </a:rPr>
              <a:t>, </a:t>
            </a:r>
            <a:r>
              <a:rPr lang="sl-SI" sz="2400" dirty="0" err="1">
                <a:solidFill>
                  <a:srgbClr val="FF0000"/>
                </a:solidFill>
              </a:rPr>
              <a:t>invented</a:t>
            </a:r>
            <a:r>
              <a:rPr lang="sl-SI" sz="2400" dirty="0">
                <a:solidFill>
                  <a:srgbClr val="FF0000"/>
                </a:solidFill>
              </a:rPr>
              <a:t> </a:t>
            </a:r>
            <a:r>
              <a:rPr lang="sl-SI" sz="2400" dirty="0" err="1">
                <a:solidFill>
                  <a:srgbClr val="FF0000"/>
                </a:solidFill>
              </a:rPr>
              <a:t>together</a:t>
            </a:r>
            <a:r>
              <a:rPr lang="sl-SI" sz="2400" dirty="0">
                <a:solidFill>
                  <a:srgbClr val="FF0000"/>
                </a:solidFill>
              </a:rPr>
              <a:t> </a:t>
            </a:r>
            <a:r>
              <a:rPr lang="sl-SI" sz="2400" dirty="0" err="1">
                <a:solidFill>
                  <a:srgbClr val="3C3C3C"/>
                </a:solidFill>
              </a:rPr>
              <a:t>with</a:t>
            </a:r>
            <a:r>
              <a:rPr lang="sl-SI" sz="2400" dirty="0">
                <a:solidFill>
                  <a:srgbClr val="3C3C3C"/>
                </a:solidFill>
              </a:rPr>
              <a:t> </a:t>
            </a:r>
            <a:r>
              <a:rPr lang="en-US" sz="2400" dirty="0">
                <a:solidFill>
                  <a:srgbClr val="3C3C3C"/>
                </a:solidFill>
              </a:rPr>
              <a:t>the </a:t>
            </a:r>
            <a:r>
              <a:rPr lang="sl-SI" sz="2400" dirty="0" err="1">
                <a:solidFill>
                  <a:srgbClr val="3C3C3C"/>
                </a:solidFill>
              </a:rPr>
              <a:t>colleagues</a:t>
            </a:r>
            <a:r>
              <a:rPr lang="sl-SI" sz="2400" dirty="0">
                <a:solidFill>
                  <a:srgbClr val="3C3C3C"/>
                </a:solidFill>
              </a:rPr>
              <a:t> </a:t>
            </a:r>
            <a:r>
              <a:rPr lang="sl-SI" sz="2400" dirty="0" err="1">
                <a:solidFill>
                  <a:srgbClr val="3C3C3C"/>
                </a:solidFill>
              </a:rPr>
              <a:t>from</a:t>
            </a:r>
            <a:r>
              <a:rPr lang="sl-SI" sz="2400" dirty="0">
                <a:solidFill>
                  <a:srgbClr val="3C3C3C"/>
                </a:solidFill>
              </a:rPr>
              <a:t> </a:t>
            </a:r>
            <a:r>
              <a:rPr lang="sl-SI" sz="2400" dirty="0" err="1">
                <a:solidFill>
                  <a:srgbClr val="3C3C3C"/>
                </a:solidFill>
              </a:rPr>
              <a:t>the</a:t>
            </a:r>
            <a:r>
              <a:rPr lang="sl-SI" sz="2400" dirty="0">
                <a:solidFill>
                  <a:srgbClr val="3C3C3C"/>
                </a:solidFill>
              </a:rPr>
              <a:t> 3 </a:t>
            </a:r>
            <a:r>
              <a:rPr lang="sl-SI" sz="2400" dirty="0" err="1">
                <a:solidFill>
                  <a:srgbClr val="3C3C3C"/>
                </a:solidFill>
              </a:rPr>
              <a:t>heritage</a:t>
            </a:r>
            <a:r>
              <a:rPr lang="sl-SI" sz="2400" dirty="0">
                <a:solidFill>
                  <a:srgbClr val="3C3C3C"/>
                </a:solidFill>
              </a:rPr>
              <a:t> </a:t>
            </a:r>
            <a:r>
              <a:rPr lang="en-US" sz="2400" dirty="0">
                <a:solidFill>
                  <a:srgbClr val="3C3C3C"/>
                </a:solidFill>
              </a:rPr>
              <a:t>institutions</a:t>
            </a:r>
            <a:r>
              <a:rPr lang="sl-SI" sz="2400" dirty="0">
                <a:solidFill>
                  <a:srgbClr val="3C3C3C"/>
                </a:solidFill>
              </a:rPr>
              <a:t> (DIWO).</a:t>
            </a:r>
          </a:p>
        </p:txBody>
      </p:sp>
      <p:sp>
        <p:nvSpPr>
          <p:cNvPr id="6" name="TextBox 5"/>
          <p:cNvSpPr txBox="1"/>
          <p:nvPr/>
        </p:nvSpPr>
        <p:spPr>
          <a:xfrm>
            <a:off x="685800" y="1761093"/>
            <a:ext cx="7921978" cy="769441"/>
          </a:xfrm>
          <a:prstGeom prst="rect">
            <a:avLst/>
          </a:prstGeom>
          <a:noFill/>
        </p:spPr>
        <p:txBody>
          <a:bodyPr wrap="square" rtlCol="0">
            <a:spAutoFit/>
          </a:bodyPr>
          <a:lstStyle/>
          <a:p>
            <a:r>
              <a:rPr lang="sl-SI" sz="4400" b="1" dirty="0">
                <a:solidFill>
                  <a:srgbClr val="E84133"/>
                </a:solidFill>
                <a:latin typeface="Arial"/>
                <a:cs typeface="Arial"/>
              </a:rPr>
              <a:t>Future </a:t>
            </a:r>
            <a:r>
              <a:rPr lang="sl-SI" sz="4400" b="1" dirty="0" err="1">
                <a:solidFill>
                  <a:srgbClr val="E84133"/>
                </a:solidFill>
                <a:latin typeface="Arial"/>
                <a:cs typeface="Arial"/>
              </a:rPr>
              <a:t>activities</a:t>
            </a:r>
            <a:r>
              <a:rPr lang="sl-SI" sz="4400" b="1" dirty="0">
                <a:solidFill>
                  <a:srgbClr val="E84133"/>
                </a:solidFill>
                <a:latin typeface="Arial"/>
                <a:cs typeface="Arial"/>
              </a:rPr>
              <a:t> CCP3</a:t>
            </a:r>
            <a:endParaRPr lang="en-US" sz="4400" b="1" dirty="0">
              <a:solidFill>
                <a:srgbClr val="E84133"/>
              </a:solidFill>
              <a:latin typeface="Arial"/>
              <a:cs typeface="Arial"/>
            </a:endParaRPr>
          </a:p>
        </p:txBody>
      </p:sp>
    </p:spTree>
    <p:extLst>
      <p:ext uri="{BB962C8B-B14F-4D97-AF65-F5344CB8AC3E}">
        <p14:creationId xmlns:p14="http://schemas.microsoft.com/office/powerpoint/2010/main" val="605555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E841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sp>
        <p:nvSpPr>
          <p:cNvPr id="7" name="Title 1"/>
          <p:cNvSpPr txBox="1">
            <a:spLocks/>
          </p:cNvSpPr>
          <p:nvPr/>
        </p:nvSpPr>
        <p:spPr>
          <a:xfrm>
            <a:off x="694085" y="3009315"/>
            <a:ext cx="7772400" cy="22682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b="1" dirty="0">
              <a:solidFill>
                <a:srgbClr val="F9F8E8"/>
              </a:solidFill>
            </a:endParaRPr>
          </a:p>
          <a:p>
            <a:r>
              <a:rPr lang="sl-SI" sz="2400" b="1" dirty="0" err="1" smtClean="0">
                <a:solidFill>
                  <a:srgbClr val="3C3C3C"/>
                </a:solidFill>
              </a:rPr>
              <a:t>Artists</a:t>
            </a:r>
            <a:r>
              <a:rPr lang="sl-SI" sz="2400" b="1" dirty="0" smtClean="0">
                <a:solidFill>
                  <a:srgbClr val="3C3C3C"/>
                </a:solidFill>
              </a:rPr>
              <a:t> </a:t>
            </a:r>
            <a:r>
              <a:rPr lang="sl-SI" sz="2400" b="1" dirty="0">
                <a:solidFill>
                  <a:srgbClr val="3C3C3C"/>
                </a:solidFill>
              </a:rPr>
              <a:t>as </a:t>
            </a:r>
            <a:r>
              <a:rPr lang="sl-SI" sz="2400" b="1" dirty="0" err="1">
                <a:solidFill>
                  <a:srgbClr val="3C3C3C"/>
                </a:solidFill>
              </a:rPr>
              <a:t>cultural</a:t>
            </a:r>
            <a:r>
              <a:rPr lang="sl-SI" sz="2400" b="1" dirty="0">
                <a:solidFill>
                  <a:srgbClr val="3C3C3C"/>
                </a:solidFill>
              </a:rPr>
              <a:t> </a:t>
            </a:r>
            <a:r>
              <a:rPr lang="sl-SI" sz="2400" b="1" dirty="0" err="1">
                <a:solidFill>
                  <a:srgbClr val="3C3C3C"/>
                </a:solidFill>
              </a:rPr>
              <a:t>saints</a:t>
            </a:r>
            <a:endParaRPr lang="sl-SI" sz="2400" b="1" dirty="0">
              <a:solidFill>
                <a:srgbClr val="3C3C3C"/>
              </a:solidFill>
            </a:endParaRPr>
          </a:p>
        </p:txBody>
      </p:sp>
      <p:sp>
        <p:nvSpPr>
          <p:cNvPr id="8" name="TextBox 7"/>
          <p:cNvSpPr txBox="1"/>
          <p:nvPr/>
        </p:nvSpPr>
        <p:spPr>
          <a:xfrm>
            <a:off x="669174" y="2118559"/>
            <a:ext cx="7921978" cy="769441"/>
          </a:xfrm>
          <a:prstGeom prst="rect">
            <a:avLst/>
          </a:prstGeom>
          <a:noFill/>
        </p:spPr>
        <p:txBody>
          <a:bodyPr wrap="square" rtlCol="0">
            <a:spAutoFit/>
          </a:bodyPr>
          <a:lstStyle/>
          <a:p>
            <a:pPr algn="ctr"/>
            <a:r>
              <a:rPr lang="sl-SI" sz="4400" b="1" dirty="0" err="1">
                <a:solidFill>
                  <a:srgbClr val="E84133"/>
                </a:solidFill>
                <a:latin typeface="Arial"/>
                <a:cs typeface="Arial"/>
              </a:rPr>
              <a:t>Reflexive</a:t>
            </a:r>
            <a:r>
              <a:rPr lang="sl-SI" sz="4400" b="1" dirty="0">
                <a:solidFill>
                  <a:srgbClr val="E84133"/>
                </a:solidFill>
                <a:latin typeface="Arial"/>
                <a:cs typeface="Arial"/>
              </a:rPr>
              <a:t> </a:t>
            </a:r>
            <a:r>
              <a:rPr lang="sl-SI" sz="4400" b="1" dirty="0" err="1">
                <a:solidFill>
                  <a:srgbClr val="E84133"/>
                </a:solidFill>
                <a:latin typeface="Arial"/>
                <a:cs typeface="Arial"/>
              </a:rPr>
              <a:t>Europeanisation</a:t>
            </a:r>
            <a:endParaRPr lang="en-US" sz="4400" b="1" dirty="0">
              <a:solidFill>
                <a:srgbClr val="E84133"/>
              </a:solidFill>
              <a:latin typeface="Arial"/>
              <a:cs typeface="Arial"/>
            </a:endParaRPr>
          </a:p>
        </p:txBody>
      </p:sp>
    </p:spTree>
    <p:extLst>
      <p:ext uri="{BB962C8B-B14F-4D97-AF65-F5344CB8AC3E}">
        <p14:creationId xmlns:p14="http://schemas.microsoft.com/office/powerpoint/2010/main" val="192715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156"/>
            </a:avLst>
          </a:prstGeom>
          <a:solidFill>
            <a:srgbClr val="3C3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p>
        </p:txBody>
      </p:sp>
      <p:pic>
        <p:nvPicPr>
          <p:cNvPr id="5" name="traces_logo_RGB.png" descr="/Volumes/Z WORKS/TRACES/identity/logo/traces_logo_RG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109182" y="451557"/>
            <a:ext cx="621829" cy="813161"/>
          </a:xfrm>
          <a:prstGeom prst="rect">
            <a:avLst/>
          </a:prstGeom>
        </p:spPr>
      </p:pic>
      <p:sp>
        <p:nvSpPr>
          <p:cNvPr id="8" name="Title 1"/>
          <p:cNvSpPr txBox="1">
            <a:spLocks/>
          </p:cNvSpPr>
          <p:nvPr/>
        </p:nvSpPr>
        <p:spPr>
          <a:xfrm>
            <a:off x="698097" y="2651849"/>
            <a:ext cx="7772400" cy="366416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2400" dirty="0">
              <a:solidFill>
                <a:srgbClr val="3C3C3C"/>
              </a:solidFill>
            </a:endParaRPr>
          </a:p>
          <a:p>
            <a:pPr algn="l"/>
            <a:endParaRPr lang="en-GB" sz="2400" b="1" dirty="0">
              <a:solidFill>
                <a:srgbClr val="3C3C3C"/>
              </a:solidFill>
            </a:endParaRPr>
          </a:p>
          <a:p>
            <a:pPr algn="l"/>
            <a:endParaRPr lang="en-GB" sz="2400" b="1" dirty="0">
              <a:solidFill>
                <a:srgbClr val="3C3C3C"/>
              </a:solidFill>
            </a:endParaRPr>
          </a:p>
        </p:txBody>
      </p:sp>
      <p:sp>
        <p:nvSpPr>
          <p:cNvPr id="6" name="TextBox 5"/>
          <p:cNvSpPr txBox="1"/>
          <p:nvPr/>
        </p:nvSpPr>
        <p:spPr>
          <a:xfrm>
            <a:off x="685800" y="1761093"/>
            <a:ext cx="7921978" cy="769441"/>
          </a:xfrm>
          <a:prstGeom prst="rect">
            <a:avLst/>
          </a:prstGeom>
          <a:noFill/>
        </p:spPr>
        <p:txBody>
          <a:bodyPr wrap="square" rtlCol="0">
            <a:spAutoFit/>
          </a:bodyPr>
          <a:lstStyle/>
          <a:p>
            <a:r>
              <a:rPr lang="sl-SI" sz="4400" b="1" dirty="0" err="1">
                <a:solidFill>
                  <a:srgbClr val="E84133"/>
                </a:solidFill>
                <a:latin typeface="Arial"/>
                <a:cs typeface="Arial"/>
              </a:rPr>
              <a:t>Artists</a:t>
            </a:r>
            <a:r>
              <a:rPr lang="sl-SI" sz="4400" b="1" dirty="0">
                <a:solidFill>
                  <a:srgbClr val="E84133"/>
                </a:solidFill>
                <a:latin typeface="Arial"/>
                <a:cs typeface="Arial"/>
              </a:rPr>
              <a:t> as </a:t>
            </a:r>
            <a:r>
              <a:rPr lang="sl-SI" sz="4400" b="1" dirty="0" err="1">
                <a:solidFill>
                  <a:srgbClr val="E84133"/>
                </a:solidFill>
                <a:latin typeface="Arial"/>
                <a:cs typeface="Arial"/>
              </a:rPr>
              <a:t>cultural</a:t>
            </a:r>
            <a:r>
              <a:rPr lang="sl-SI" sz="4400" b="1" dirty="0">
                <a:solidFill>
                  <a:srgbClr val="E84133"/>
                </a:solidFill>
                <a:latin typeface="Arial"/>
                <a:cs typeface="Arial"/>
              </a:rPr>
              <a:t> </a:t>
            </a:r>
            <a:r>
              <a:rPr lang="sl-SI" sz="4400" b="1" dirty="0" err="1">
                <a:solidFill>
                  <a:srgbClr val="E84133"/>
                </a:solidFill>
                <a:latin typeface="Arial"/>
                <a:cs typeface="Arial"/>
              </a:rPr>
              <a:t>saints</a:t>
            </a:r>
            <a:endParaRPr lang="en-US" sz="4400" b="1" dirty="0">
              <a:solidFill>
                <a:srgbClr val="E84133"/>
              </a:solidFill>
              <a:latin typeface="Arial"/>
              <a:cs typeface="Arial"/>
            </a:endParaRPr>
          </a:p>
        </p:txBody>
      </p:sp>
      <p:sp>
        <p:nvSpPr>
          <p:cNvPr id="9" name="Title 1"/>
          <p:cNvSpPr txBox="1">
            <a:spLocks/>
          </p:cNvSpPr>
          <p:nvPr/>
        </p:nvSpPr>
        <p:spPr>
          <a:xfrm>
            <a:off x="850497" y="5547058"/>
            <a:ext cx="7772400" cy="92135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l-SI" sz="2400" dirty="0" smtClean="0">
                <a:solidFill>
                  <a:srgbClr val="3C3C3C"/>
                </a:solidFill>
              </a:rPr>
              <a:t>T</a:t>
            </a:r>
            <a:r>
              <a:rPr lang="en-GB" sz="2400" dirty="0" smtClean="0">
                <a:solidFill>
                  <a:srgbClr val="3C3C3C"/>
                </a:solidFill>
              </a:rPr>
              <a:t>he </a:t>
            </a:r>
            <a:r>
              <a:rPr lang="en-GB" sz="2400" dirty="0">
                <a:solidFill>
                  <a:srgbClr val="3C3C3C"/>
                </a:solidFill>
              </a:rPr>
              <a:t>artists have remained most suitable for a post-mortem exploitation in order to build or strengthen </a:t>
            </a:r>
            <a:r>
              <a:rPr lang="sl-SI" sz="2400" dirty="0" err="1" smtClean="0">
                <a:solidFill>
                  <a:srgbClr val="3C3C3C"/>
                </a:solidFill>
              </a:rPr>
              <a:t>the</a:t>
            </a:r>
            <a:r>
              <a:rPr lang="en-GB" sz="2400" dirty="0" smtClean="0">
                <a:solidFill>
                  <a:srgbClr val="3C3C3C"/>
                </a:solidFill>
              </a:rPr>
              <a:t> </a:t>
            </a:r>
            <a:r>
              <a:rPr lang="sl-SI" sz="2400" dirty="0" err="1" smtClean="0">
                <a:solidFill>
                  <a:srgbClr val="3C3C3C"/>
                </a:solidFill>
              </a:rPr>
              <a:t>nation</a:t>
            </a:r>
            <a:r>
              <a:rPr lang="sl-SI" sz="2400" dirty="0" smtClean="0">
                <a:solidFill>
                  <a:srgbClr val="3C3C3C"/>
                </a:solidFill>
              </a:rPr>
              <a:t>.</a:t>
            </a:r>
            <a:endParaRPr lang="en-GB" sz="2400" dirty="0">
              <a:solidFill>
                <a:srgbClr val="3C3C3C"/>
              </a:solidFill>
            </a:endParaRPr>
          </a:p>
        </p:txBody>
      </p:sp>
      <p:graphicFrame>
        <p:nvGraphicFramePr>
          <p:cNvPr id="10" name="Chart 9"/>
          <p:cNvGraphicFramePr>
            <a:graphicFrameLocks/>
          </p:cNvGraphicFramePr>
          <p:nvPr>
            <p:extLst>
              <p:ext uri="{D42A27DB-BD31-4B8C-83A1-F6EECF244321}">
                <p14:modId xmlns:p14="http://schemas.microsoft.com/office/powerpoint/2010/main" val="2715533271"/>
              </p:ext>
            </p:extLst>
          </p:nvPr>
        </p:nvGraphicFramePr>
        <p:xfrm>
          <a:off x="526388" y="2727854"/>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49535077"/>
              </p:ext>
            </p:extLst>
          </p:nvPr>
        </p:nvGraphicFramePr>
        <p:xfrm>
          <a:off x="3510485" y="270500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3971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252"/>
            <a:ext cx="9144000" cy="5847228"/>
          </a:xfrm>
          <a:prstGeom prst="rect">
            <a:avLst/>
          </a:prstGeom>
        </p:spPr>
      </p:pic>
      <p:sp>
        <p:nvSpPr>
          <p:cNvPr id="5" name="TextBox 4"/>
          <p:cNvSpPr txBox="1"/>
          <p:nvPr/>
        </p:nvSpPr>
        <p:spPr>
          <a:xfrm>
            <a:off x="374073" y="5744095"/>
            <a:ext cx="8163098" cy="923330"/>
          </a:xfrm>
          <a:prstGeom prst="rect">
            <a:avLst/>
          </a:prstGeom>
          <a:noFill/>
        </p:spPr>
        <p:txBody>
          <a:bodyPr wrap="square" rtlCol="0">
            <a:spAutoFit/>
          </a:bodyPr>
          <a:lstStyle/>
          <a:p>
            <a:r>
              <a:rPr lang="en-US" i="1" dirty="0"/>
              <a:t>National Poets, Cultural Saints: Canonization and Commemorative Cults of Writers in Europe </a:t>
            </a:r>
            <a:r>
              <a:rPr lang="en-US" dirty="0"/>
              <a:t>by </a:t>
            </a:r>
            <a:r>
              <a:rPr lang="en-US" dirty="0" err="1"/>
              <a:t>Marijan</a:t>
            </a:r>
            <a:r>
              <a:rPr lang="en-US" dirty="0"/>
              <a:t> </a:t>
            </a:r>
            <a:r>
              <a:rPr lang="en-US" dirty="0" err="1"/>
              <a:t>Dović</a:t>
            </a:r>
            <a:r>
              <a:rPr lang="en-US" dirty="0"/>
              <a:t>, ZRC SAZU Institute of Slovenian Literature and Literary Studies, and </a:t>
            </a:r>
            <a:r>
              <a:rPr lang="en-US" dirty="0" err="1"/>
              <a:t>Jón</a:t>
            </a:r>
            <a:r>
              <a:rPr lang="en-US" dirty="0"/>
              <a:t> Karl </a:t>
            </a:r>
            <a:r>
              <a:rPr lang="en-US" dirty="0" err="1"/>
              <a:t>Helgason</a:t>
            </a:r>
            <a:r>
              <a:rPr lang="en-US" dirty="0"/>
              <a:t>, University of Iceland. Brill 2016.</a:t>
            </a:r>
          </a:p>
        </p:txBody>
      </p:sp>
      <p:sp>
        <p:nvSpPr>
          <p:cNvPr id="2" name="Right Arrow 1"/>
          <p:cNvSpPr/>
          <p:nvPr/>
        </p:nvSpPr>
        <p:spPr>
          <a:xfrm rot="10800000">
            <a:off x="3740727" y="2445466"/>
            <a:ext cx="978408" cy="484632"/>
          </a:xfrm>
          <a:prstGeom prst="rightArrow">
            <a:avLst/>
          </a:prstGeom>
          <a:solidFill>
            <a:srgbClr val="FF0000">
              <a:alpha val="4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ight Arrow 6"/>
          <p:cNvSpPr/>
          <p:nvPr/>
        </p:nvSpPr>
        <p:spPr>
          <a:xfrm rot="10800000">
            <a:off x="5913656" y="3379530"/>
            <a:ext cx="978408" cy="484632"/>
          </a:xfrm>
          <a:prstGeom prst="rightArrow">
            <a:avLst/>
          </a:prstGeom>
          <a:solidFill>
            <a:srgbClr val="FF0000">
              <a:alpha val="4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6318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5D7D5"/>
      </a:hlink>
      <a:folHlink>
        <a:srgbClr val="E841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2604</TotalTime>
  <Words>697</Words>
  <Application>Microsoft Office PowerPoint</Application>
  <PresentationFormat>On-screen Show (4:3)</PresentationFormat>
  <Paragraphs>136</Paragraphs>
  <Slides>17</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The Joker</dc:creator>
  <cp:lastModifiedBy>Alenka Pirman</cp:lastModifiedBy>
  <cp:revision>264</cp:revision>
  <dcterms:created xsi:type="dcterms:W3CDTF">2016-05-02T15:48:13Z</dcterms:created>
  <dcterms:modified xsi:type="dcterms:W3CDTF">2017-09-22T19:56:31Z</dcterms:modified>
</cp:coreProperties>
</file>